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9" r:id="rId2"/>
    <p:sldId id="279" r:id="rId3"/>
    <p:sldId id="280" r:id="rId4"/>
    <p:sldId id="320" r:id="rId5"/>
    <p:sldId id="334" r:id="rId6"/>
    <p:sldId id="335" r:id="rId7"/>
    <p:sldId id="281" r:id="rId8"/>
    <p:sldId id="321" r:id="rId9"/>
    <p:sldId id="322" r:id="rId10"/>
    <p:sldId id="284" r:id="rId11"/>
    <p:sldId id="327" r:id="rId12"/>
    <p:sldId id="323" r:id="rId13"/>
    <p:sldId id="328" r:id="rId14"/>
    <p:sldId id="329" r:id="rId15"/>
    <p:sldId id="330" r:id="rId16"/>
    <p:sldId id="291" r:id="rId17"/>
    <p:sldId id="331" r:id="rId18"/>
    <p:sldId id="336" r:id="rId19"/>
    <p:sldId id="318" r:id="rId20"/>
    <p:sldId id="325" r:id="rId21"/>
    <p:sldId id="332" r:id="rId22"/>
    <p:sldId id="333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CE3"/>
    <a:srgbClr val="666699"/>
    <a:srgbClr val="0099CC"/>
    <a:srgbClr val="D3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CC176-8680-109E-CFD5-2F0DCE6FECAF}" v="255" dt="2025-10-09T05:50:02.697"/>
    <p1510:client id="{1891CB26-3577-B3AF-E9E4-F38ABD007CAB}" v="468" dt="2025-10-09T06:13:38.045"/>
    <p1510:client id="{88B82237-D389-30EA-3880-B5B96FE060EE}" v="361" dt="2025-10-09T06:12:11.714"/>
    <p1510:client id="{C3A0985F-7129-D252-2977-E6FF6E08EF15}" v="7" dt="2025-10-09T05:16:45.363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6382" autoAdjust="0"/>
  </p:normalViewPr>
  <p:slideViewPr>
    <p:cSldViewPr snapToGrid="0">
      <p:cViewPr varScale="1">
        <p:scale>
          <a:sx n="67" d="100"/>
          <a:sy n="67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3DC76-7501-4D75-90EB-F76A44330ECB}" type="doc">
      <dgm:prSet loTypeId="urn:microsoft.com/office/officeart/2005/8/layout/list1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E98BE41C-C7F2-4AF0-BE86-E23322251C7A}">
      <dgm:prSet phldrT="[Text]" phldr="0" custT="1"/>
      <dgm:spPr/>
      <dgm:t>
        <a:bodyPr/>
        <a:lstStyle/>
        <a:p>
          <a:pPr rtl="0"/>
          <a:r>
            <a:rPr lang="en-US" sz="1800" b="0">
              <a:latin typeface="Cambria"/>
              <a:ea typeface="Cambria"/>
            </a:rPr>
            <a:t>Airborne Precautions (</a:t>
          </a:r>
          <a:r>
            <a:rPr lang="en-US" sz="1800" b="0" err="1"/>
            <a:t>वायुवाहित</a:t>
          </a:r>
          <a:r>
            <a:rPr lang="en-US" sz="1800" b="0"/>
            <a:t> </a:t>
          </a:r>
          <a:r>
            <a:rPr lang="en-US" sz="1800" b="0" err="1"/>
            <a:t>सावधानियाँ</a:t>
          </a:r>
          <a:r>
            <a:rPr lang="en-US" sz="1800" b="0">
              <a:latin typeface="Calibri Light"/>
              <a:ea typeface="Calibri Light"/>
              <a:cs typeface="Calibri Light"/>
            </a:rPr>
            <a:t>)</a:t>
          </a:r>
          <a:r>
            <a:rPr lang="en-US" sz="1800" b="0">
              <a:latin typeface="Cambria"/>
              <a:ea typeface="Cambria"/>
            </a:rPr>
            <a:t> </a:t>
          </a:r>
          <a:endParaRPr lang="en-IN" sz="1800" b="0">
            <a:latin typeface="Cambria"/>
            <a:ea typeface="Cambria"/>
          </a:endParaRPr>
        </a:p>
      </dgm:t>
    </dgm:pt>
    <dgm:pt modelId="{46AB7FC3-E5AA-46B7-8EAA-14E54398E58C}" type="parTrans" cxnId="{930D7807-21B0-4DCB-B8D2-23B6F5B083A9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9F6A27-8C8A-4F13-8B9A-4D8FA7586194}" type="sibTrans" cxnId="{930D7807-21B0-4DCB-B8D2-23B6F5B083A9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3A761D-71F5-49B6-9405-F1164326C555}">
      <dgm:prSet phldrT="[Text]" phldr="0" custT="1"/>
      <dgm:spPr/>
      <dgm:t>
        <a:bodyPr/>
        <a:lstStyle/>
        <a:p>
          <a:pPr rtl="0"/>
          <a:r>
            <a:rPr lang="en-US" sz="1800" b="0">
              <a:latin typeface="Cambria"/>
              <a:ea typeface="Cambria"/>
            </a:rPr>
            <a:t>Implement standard precautions (</a:t>
          </a:r>
          <a:r>
            <a:rPr lang="en-US" sz="1800" b="0" err="1"/>
            <a:t>मानक</a:t>
          </a:r>
          <a:r>
            <a:rPr lang="en-US" sz="1800" b="0"/>
            <a:t> </a:t>
          </a:r>
          <a:r>
            <a:rPr lang="en-US" sz="1800" b="0" err="1"/>
            <a:t>सावधानियों</a:t>
          </a:r>
          <a:r>
            <a:rPr lang="en-US" sz="1800" b="0"/>
            <a:t> </a:t>
          </a:r>
          <a:r>
            <a:rPr lang="en-US" sz="1800" b="0" err="1"/>
            <a:t>को</a:t>
          </a:r>
          <a:r>
            <a:rPr lang="en-US" sz="1800" b="0"/>
            <a:t> </a:t>
          </a:r>
          <a:r>
            <a:rPr lang="en-US" sz="1800" b="0" err="1"/>
            <a:t>लागू</a:t>
          </a:r>
          <a:r>
            <a:rPr lang="en-US" sz="1800" b="0"/>
            <a:t> </a:t>
          </a:r>
          <a:r>
            <a:rPr lang="en-US" sz="1800" b="0" err="1"/>
            <a:t>करें</a:t>
          </a:r>
          <a:r>
            <a:rPr lang="en-US" sz="1800" b="0">
              <a:latin typeface="Calibri Light"/>
              <a:ea typeface="Calibri Light"/>
              <a:cs typeface="Calibri Light"/>
            </a:rPr>
            <a:t>)</a:t>
          </a:r>
          <a:endParaRPr lang="en-IN" sz="1800" b="0">
            <a:latin typeface="Cambria"/>
            <a:ea typeface="Cambria"/>
          </a:endParaRPr>
        </a:p>
      </dgm:t>
    </dgm:pt>
    <dgm:pt modelId="{900C7F3B-0279-4AF8-9AC9-6EAD4297C1FB}" type="parTrans" cxnId="{456B937E-3BE2-46CB-8072-9CC81605F87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77C5EB-5BD8-466E-B7A2-D894271C7989}" type="sibTrans" cxnId="{456B937E-3BE2-46CB-8072-9CC81605F87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23899B-63B9-405A-84A3-3C85A84AC507}">
      <dgm:prSet phldrT="[Text]" phldr="0" custT="1"/>
      <dgm:spPr/>
      <dgm:t>
        <a:bodyPr/>
        <a:lstStyle/>
        <a:p>
          <a:pPr rtl="0"/>
          <a:r>
            <a:rPr lang="en-US" sz="1800" b="0">
              <a:latin typeface="Cambria"/>
              <a:ea typeface="Cambria"/>
            </a:rPr>
            <a:t>Place patient in a single isolation room (</a:t>
          </a:r>
          <a:r>
            <a:rPr lang="en-US" sz="1800" b="0" err="1"/>
            <a:t>रोगी</a:t>
          </a:r>
          <a:r>
            <a:rPr lang="en-US" sz="1800" b="0"/>
            <a:t> </a:t>
          </a:r>
          <a:r>
            <a:rPr lang="en-US" sz="1800" b="0" err="1"/>
            <a:t>को</a:t>
          </a:r>
          <a:r>
            <a:rPr lang="en-US" sz="1800" b="0"/>
            <a:t> </a:t>
          </a:r>
          <a:r>
            <a:rPr lang="en-US" sz="1800" b="0" err="1"/>
            <a:t>एकल</a:t>
          </a:r>
          <a:r>
            <a:rPr lang="en-US" sz="1800" b="0"/>
            <a:t> (</a:t>
          </a:r>
          <a:r>
            <a:rPr lang="en-US" sz="1800" b="0" err="1"/>
            <a:t>अलग</a:t>
          </a:r>
          <a:r>
            <a:rPr lang="en-US" sz="1800" b="0"/>
            <a:t>) </a:t>
          </a:r>
          <a:r>
            <a:rPr lang="en-US" sz="1800" b="0" err="1"/>
            <a:t>पृथक</a:t>
          </a:r>
          <a:r>
            <a:rPr lang="en-US" sz="1800" b="0"/>
            <a:t> </a:t>
          </a:r>
          <a:r>
            <a:rPr lang="en-US" sz="1800" b="0" err="1"/>
            <a:t>कक्ष</a:t>
          </a:r>
          <a:r>
            <a:rPr lang="en-US" sz="1800" b="0"/>
            <a:t> </a:t>
          </a:r>
          <a:r>
            <a:rPr lang="en-US" sz="1800" b="0" err="1"/>
            <a:t>में</a:t>
          </a:r>
          <a:r>
            <a:rPr lang="en-US" sz="1800" b="0"/>
            <a:t> </a:t>
          </a:r>
          <a:r>
            <a:rPr lang="en-US" sz="1800" b="0" err="1"/>
            <a:t>रखें</a:t>
          </a:r>
          <a:r>
            <a:rPr lang="en-US" sz="1800" b="0">
              <a:latin typeface="Calibri Light"/>
              <a:ea typeface="Calibri Light"/>
              <a:cs typeface="Calibri Light"/>
            </a:rPr>
            <a:t>)</a:t>
          </a:r>
          <a:endParaRPr lang="en-IN" sz="1800" b="0">
            <a:latin typeface="Cambria"/>
            <a:ea typeface="Cambria"/>
          </a:endParaRPr>
        </a:p>
      </dgm:t>
    </dgm:pt>
    <dgm:pt modelId="{45958E7D-D43A-4120-BD40-7CC5F56ED8DA}" type="parTrans" cxnId="{3E9330D0-724D-4FD0-868A-939EDB77367C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F99658-4BFF-4891-81A1-453AC2E9E097}" type="sibTrans" cxnId="{3E9330D0-724D-4FD0-868A-939EDB77367C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D25F47-7F5E-48E2-A23B-B2EDC0A48E69}">
      <dgm:prSet phldrT="[Text]" phldr="0" custT="1"/>
      <dgm:spPr/>
      <dgm:t>
        <a:bodyPr/>
        <a:lstStyle/>
        <a:p>
          <a:pPr rtl="0"/>
          <a:r>
            <a:rPr lang="en-US" sz="1800" b="0">
              <a:latin typeface="Cambria"/>
              <a:ea typeface="Cambria"/>
            </a:rPr>
            <a:t>Keeps door closed (</a:t>
          </a:r>
          <a:r>
            <a:rPr lang="en-US" sz="1800" b="0" err="1"/>
            <a:t>कक्ष</a:t>
          </a:r>
          <a:r>
            <a:rPr lang="en-US" sz="1800" b="0"/>
            <a:t> </a:t>
          </a:r>
          <a:r>
            <a:rPr lang="en-US" sz="1800" b="0" err="1"/>
            <a:t>का</a:t>
          </a:r>
          <a:r>
            <a:rPr lang="en-US" sz="1800" b="0"/>
            <a:t> </a:t>
          </a:r>
          <a:r>
            <a:rPr lang="en-US" sz="1800" b="0" err="1"/>
            <a:t>दरवाज़ा</a:t>
          </a:r>
          <a:r>
            <a:rPr lang="en-US" sz="1800" b="0"/>
            <a:t> </a:t>
          </a:r>
          <a:r>
            <a:rPr lang="en-US" sz="1800" b="0" err="1"/>
            <a:t>बंद</a:t>
          </a:r>
          <a:r>
            <a:rPr lang="en-US" sz="1800" b="0"/>
            <a:t> </a:t>
          </a:r>
          <a:r>
            <a:rPr lang="en-US" sz="1800" b="0" err="1"/>
            <a:t>रखें</a:t>
          </a:r>
          <a:r>
            <a:rPr lang="en-US" sz="1800" b="0"/>
            <a:t>)</a:t>
          </a:r>
          <a:endParaRPr lang="en-IN" sz="1800" b="0">
            <a:latin typeface="Cambria"/>
            <a:ea typeface="Cambria"/>
          </a:endParaRPr>
        </a:p>
      </dgm:t>
    </dgm:pt>
    <dgm:pt modelId="{EFC73EEF-504A-4D85-B8A8-BE1EEE731980}" type="parTrans" cxnId="{35D8F530-E691-4C9D-B763-A16069AD9AD5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8C6634F-487B-42F7-8089-B3031008BE2A}" type="sibTrans" cxnId="{35D8F530-E691-4C9D-B763-A16069AD9AD5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7FE14A-1E61-4786-8516-566CDDF15840}">
      <dgm:prSet phldrT="[Text]" phldr="0" custT="1"/>
      <dgm:spPr/>
      <dgm:t>
        <a:bodyPr/>
        <a:lstStyle/>
        <a:p>
          <a:pPr rtl="0"/>
          <a:r>
            <a:rPr lang="en-US" sz="1800" b="0">
              <a:latin typeface="Cambria"/>
              <a:ea typeface="Cambria"/>
            </a:rPr>
            <a:t>Anyone who enters room must wear a special , high filtration particular respirator(e.g.N95) mask (</a:t>
          </a:r>
          <a:r>
            <a:rPr lang="en-US" sz="1800" b="0" err="1"/>
            <a:t>जो</a:t>
          </a:r>
          <a:r>
            <a:rPr lang="en-US" sz="1800" b="0"/>
            <a:t> </a:t>
          </a:r>
          <a:r>
            <a:rPr lang="en-US" sz="1800" b="0" err="1"/>
            <a:t>भी</a:t>
          </a:r>
          <a:r>
            <a:rPr lang="en-US" sz="1800" b="0"/>
            <a:t> </a:t>
          </a:r>
          <a:r>
            <a:rPr lang="en-US" sz="1800" b="0" err="1"/>
            <a:t>व्यक्ति</a:t>
          </a:r>
          <a:r>
            <a:rPr lang="en-US" sz="1800" b="0"/>
            <a:t> </a:t>
          </a:r>
          <a:r>
            <a:rPr lang="en-US" sz="1800" b="0" err="1"/>
            <a:t>कक्ष</a:t>
          </a:r>
          <a:r>
            <a:rPr lang="en-US" sz="1800" b="0"/>
            <a:t> </a:t>
          </a:r>
          <a:r>
            <a:rPr lang="en-US" sz="1800" b="0" err="1"/>
            <a:t>में</a:t>
          </a:r>
          <a:r>
            <a:rPr lang="en-US" sz="1800" b="0"/>
            <a:t> </a:t>
          </a:r>
          <a:r>
            <a:rPr lang="en-US" sz="1800" b="0" err="1"/>
            <a:t>प्रवेश</a:t>
          </a:r>
          <a:r>
            <a:rPr lang="en-US" sz="1800" b="0"/>
            <a:t> </a:t>
          </a:r>
          <a:r>
            <a:rPr lang="en-US" sz="1800" b="0" err="1"/>
            <a:t>करे</a:t>
          </a:r>
          <a:r>
            <a:rPr lang="en-US" sz="1800" b="0"/>
            <a:t>, </a:t>
          </a:r>
          <a:r>
            <a:rPr lang="en-US" sz="1800" b="0" err="1"/>
            <a:t>उसे</a:t>
          </a:r>
          <a:r>
            <a:rPr lang="en-US" sz="1800" b="0"/>
            <a:t> </a:t>
          </a:r>
          <a:r>
            <a:rPr lang="en-US" sz="1800" b="0" err="1"/>
            <a:t>विशेष</a:t>
          </a:r>
          <a:r>
            <a:rPr lang="en-US" sz="1800" b="0"/>
            <a:t> </a:t>
          </a:r>
          <a:r>
            <a:rPr lang="en-US" sz="1800" b="0" err="1"/>
            <a:t>उच्च-फ़िल्ट्रेशन</a:t>
          </a:r>
          <a:r>
            <a:rPr lang="en-US" sz="1800" b="0"/>
            <a:t> </a:t>
          </a:r>
          <a:r>
            <a:rPr lang="en-US" sz="1800" b="0" err="1"/>
            <a:t>वाला</a:t>
          </a:r>
          <a:r>
            <a:rPr lang="en-US" sz="1800" b="0"/>
            <a:t> </a:t>
          </a:r>
          <a:r>
            <a:rPr lang="en-US" sz="1800" b="0" err="1"/>
            <a:t>रेस्पिरेटर</a:t>
          </a:r>
          <a:r>
            <a:rPr lang="en-US" sz="1800" b="0"/>
            <a:t> </a:t>
          </a:r>
          <a:r>
            <a:rPr lang="en-US" sz="1800" b="0" err="1"/>
            <a:t>मास्क</a:t>
          </a:r>
          <a:r>
            <a:rPr lang="en-US" sz="1800" b="0"/>
            <a:t> (</a:t>
          </a:r>
          <a:r>
            <a:rPr lang="en-US" sz="1800" b="0" err="1"/>
            <a:t>जैसे</a:t>
          </a:r>
          <a:r>
            <a:rPr lang="en-US" sz="1800" b="0"/>
            <a:t> N95) </a:t>
          </a:r>
          <a:r>
            <a:rPr lang="en-US" sz="1800" b="0" err="1"/>
            <a:t>अवश्य</a:t>
          </a:r>
          <a:r>
            <a:rPr lang="en-US" sz="1800" b="0"/>
            <a:t> </a:t>
          </a:r>
          <a:r>
            <a:rPr lang="en-US" sz="1800" b="0" err="1"/>
            <a:t>पहनना</a:t>
          </a:r>
          <a:r>
            <a:rPr lang="en-US" sz="1800" b="0"/>
            <a:t> </a:t>
          </a:r>
          <a:r>
            <a:rPr lang="en-US" sz="1800" b="0" err="1"/>
            <a:t>चाहिए</a:t>
          </a:r>
          <a:r>
            <a:rPr lang="en-US" sz="1800" b="0">
              <a:latin typeface="Calibri Light"/>
              <a:ea typeface="Calibri Light"/>
              <a:cs typeface="Calibri Light"/>
            </a:rPr>
            <a:t>)</a:t>
          </a:r>
          <a:endParaRPr lang="en-IN" sz="1800" b="0">
            <a:latin typeface="Cambria"/>
            <a:ea typeface="Cambria"/>
          </a:endParaRPr>
        </a:p>
      </dgm:t>
    </dgm:pt>
    <dgm:pt modelId="{335BA828-71C6-4E72-957E-1C141B12BE00}" type="parTrans" cxnId="{D73BDFBC-C3C3-4DB3-BA28-D57B3CAE0BB9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FF4193-0FD2-49CF-BC17-17EDE011A57F}" type="sibTrans" cxnId="{D73BDFBC-C3C3-4DB3-BA28-D57B3CAE0BB9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EF7E8E-F633-4631-BE1A-E866DF7455E4}" type="pres">
      <dgm:prSet presAssocID="{E4C3DC76-7501-4D75-90EB-F76A44330ECB}" presName="linear" presStyleCnt="0">
        <dgm:presLayoutVars>
          <dgm:dir/>
          <dgm:animLvl val="lvl"/>
          <dgm:resizeHandles val="exact"/>
        </dgm:presLayoutVars>
      </dgm:prSet>
      <dgm:spPr/>
    </dgm:pt>
    <dgm:pt modelId="{D8285752-642E-4677-97E4-2702849A87D1}" type="pres">
      <dgm:prSet presAssocID="{E98BE41C-C7F2-4AF0-BE86-E23322251C7A}" presName="parentLin" presStyleCnt="0"/>
      <dgm:spPr/>
    </dgm:pt>
    <dgm:pt modelId="{86F1D5A4-EB80-4FA8-9290-956878AAF57C}" type="pres">
      <dgm:prSet presAssocID="{E98BE41C-C7F2-4AF0-BE86-E23322251C7A}" presName="parentLeftMargin" presStyleLbl="node1" presStyleIdx="0" presStyleCnt="1"/>
      <dgm:spPr/>
    </dgm:pt>
    <dgm:pt modelId="{8BFA0E3F-AE26-4ED5-8B11-63354F427A5F}" type="pres">
      <dgm:prSet presAssocID="{E98BE41C-C7F2-4AF0-BE86-E23322251C7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8418BD9-53C8-416C-8E67-7F3D18CAAE54}" type="pres">
      <dgm:prSet presAssocID="{E98BE41C-C7F2-4AF0-BE86-E23322251C7A}" presName="negativeSpace" presStyleCnt="0"/>
      <dgm:spPr/>
    </dgm:pt>
    <dgm:pt modelId="{CA0C9AEC-FAAD-4654-BB27-0AEF1D11969D}" type="pres">
      <dgm:prSet presAssocID="{E98BE41C-C7F2-4AF0-BE86-E23322251C7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30D7807-21B0-4DCB-B8D2-23B6F5B083A9}" srcId="{E4C3DC76-7501-4D75-90EB-F76A44330ECB}" destId="{E98BE41C-C7F2-4AF0-BE86-E23322251C7A}" srcOrd="0" destOrd="0" parTransId="{46AB7FC3-E5AA-46B7-8EAA-14E54398E58C}" sibTransId="{B29F6A27-8C8A-4F13-8B9A-4D8FA7586194}"/>
    <dgm:cxn modelId="{4BA9940E-E3E1-414E-A2AA-211F24E1FE8B}" type="presOf" srcId="{E4C3DC76-7501-4D75-90EB-F76A44330ECB}" destId="{7FEF7E8E-F633-4631-BE1A-E866DF7455E4}" srcOrd="0" destOrd="0" presId="urn:microsoft.com/office/officeart/2005/8/layout/list1"/>
    <dgm:cxn modelId="{35D8F530-E691-4C9D-B763-A16069AD9AD5}" srcId="{E98BE41C-C7F2-4AF0-BE86-E23322251C7A}" destId="{C2D25F47-7F5E-48E2-A23B-B2EDC0A48E69}" srcOrd="2" destOrd="0" parTransId="{EFC73EEF-504A-4D85-B8A8-BE1EEE731980}" sibTransId="{78C6634F-487B-42F7-8089-B3031008BE2A}"/>
    <dgm:cxn modelId="{FDD2585E-A104-4486-BE3D-13F5C9F5318C}" type="presOf" srcId="{C2D25F47-7F5E-48E2-A23B-B2EDC0A48E69}" destId="{CA0C9AEC-FAAD-4654-BB27-0AEF1D11969D}" srcOrd="0" destOrd="2" presId="urn:microsoft.com/office/officeart/2005/8/layout/list1"/>
    <dgm:cxn modelId="{99E88178-D605-407C-82C3-718C147DA878}" type="presOf" srcId="{E98BE41C-C7F2-4AF0-BE86-E23322251C7A}" destId="{86F1D5A4-EB80-4FA8-9290-956878AAF57C}" srcOrd="0" destOrd="0" presId="urn:microsoft.com/office/officeart/2005/8/layout/list1"/>
    <dgm:cxn modelId="{456B937E-3BE2-46CB-8072-9CC81605F876}" srcId="{E98BE41C-C7F2-4AF0-BE86-E23322251C7A}" destId="{933A761D-71F5-49B6-9405-F1164326C555}" srcOrd="0" destOrd="0" parTransId="{900C7F3B-0279-4AF8-9AC9-6EAD4297C1FB}" sibTransId="{0A77C5EB-5BD8-466E-B7A2-D894271C7989}"/>
    <dgm:cxn modelId="{607C4C8B-FB8B-4E36-8F34-441FCF935EEF}" type="presOf" srcId="{8923899B-63B9-405A-84A3-3C85A84AC507}" destId="{CA0C9AEC-FAAD-4654-BB27-0AEF1D11969D}" srcOrd="0" destOrd="1" presId="urn:microsoft.com/office/officeart/2005/8/layout/list1"/>
    <dgm:cxn modelId="{734ED890-CF8F-47C4-B0CD-FCB977990660}" type="presOf" srcId="{933A761D-71F5-49B6-9405-F1164326C555}" destId="{CA0C9AEC-FAAD-4654-BB27-0AEF1D11969D}" srcOrd="0" destOrd="0" presId="urn:microsoft.com/office/officeart/2005/8/layout/list1"/>
    <dgm:cxn modelId="{D73BDFBC-C3C3-4DB3-BA28-D57B3CAE0BB9}" srcId="{E98BE41C-C7F2-4AF0-BE86-E23322251C7A}" destId="{CF7FE14A-1E61-4786-8516-566CDDF15840}" srcOrd="3" destOrd="0" parTransId="{335BA828-71C6-4E72-957E-1C141B12BE00}" sibTransId="{A6FF4193-0FD2-49CF-BC17-17EDE011A57F}"/>
    <dgm:cxn modelId="{3E9330D0-724D-4FD0-868A-939EDB77367C}" srcId="{E98BE41C-C7F2-4AF0-BE86-E23322251C7A}" destId="{8923899B-63B9-405A-84A3-3C85A84AC507}" srcOrd="1" destOrd="0" parTransId="{45958E7D-D43A-4120-BD40-7CC5F56ED8DA}" sibTransId="{FCF99658-4BFF-4891-81A1-453AC2E9E097}"/>
    <dgm:cxn modelId="{5B232CE9-8E19-4F31-B5A8-BBC5DBDB7B5E}" type="presOf" srcId="{E98BE41C-C7F2-4AF0-BE86-E23322251C7A}" destId="{8BFA0E3F-AE26-4ED5-8B11-63354F427A5F}" srcOrd="1" destOrd="0" presId="urn:microsoft.com/office/officeart/2005/8/layout/list1"/>
    <dgm:cxn modelId="{02F33AF6-E893-4A7E-8CD8-6D2968624384}" type="presOf" srcId="{CF7FE14A-1E61-4786-8516-566CDDF15840}" destId="{CA0C9AEC-FAAD-4654-BB27-0AEF1D11969D}" srcOrd="0" destOrd="3" presId="urn:microsoft.com/office/officeart/2005/8/layout/list1"/>
    <dgm:cxn modelId="{083D813C-6B0C-43E6-AFD3-A4558F00990B}" type="presParOf" srcId="{7FEF7E8E-F633-4631-BE1A-E866DF7455E4}" destId="{D8285752-642E-4677-97E4-2702849A87D1}" srcOrd="0" destOrd="0" presId="urn:microsoft.com/office/officeart/2005/8/layout/list1"/>
    <dgm:cxn modelId="{AA4F5530-E3D2-483D-B03B-1F073E405561}" type="presParOf" srcId="{D8285752-642E-4677-97E4-2702849A87D1}" destId="{86F1D5A4-EB80-4FA8-9290-956878AAF57C}" srcOrd="0" destOrd="0" presId="urn:microsoft.com/office/officeart/2005/8/layout/list1"/>
    <dgm:cxn modelId="{1BD2F4F7-08C3-4DDC-A884-2BEDDE6B8351}" type="presParOf" srcId="{D8285752-642E-4677-97E4-2702849A87D1}" destId="{8BFA0E3F-AE26-4ED5-8B11-63354F427A5F}" srcOrd="1" destOrd="0" presId="urn:microsoft.com/office/officeart/2005/8/layout/list1"/>
    <dgm:cxn modelId="{7B08F418-0737-4219-B09A-0710B3BF0F2B}" type="presParOf" srcId="{7FEF7E8E-F633-4631-BE1A-E866DF7455E4}" destId="{28418BD9-53C8-416C-8E67-7F3D18CAAE54}" srcOrd="1" destOrd="0" presId="urn:microsoft.com/office/officeart/2005/8/layout/list1"/>
    <dgm:cxn modelId="{04730C38-B16B-457C-B026-F6E889B6B482}" type="presParOf" srcId="{7FEF7E8E-F633-4631-BE1A-E866DF7455E4}" destId="{CA0C9AEC-FAAD-4654-BB27-0AEF1D11969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C201BC-51D4-4800-968C-510587C3DCD9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84E8304D-AD4D-4FAD-81E3-938ED2F4718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>
              <a:latin typeface="Cambria"/>
              <a:ea typeface="Cambria"/>
            </a:rPr>
            <a:t>Treat waste contaminated with blood, body fluids, secretions and excretions as hazardous infectious waste, in accordance with local regulations (</a:t>
          </a:r>
          <a:r>
            <a:rPr lang="en-US" sz="1800" err="1"/>
            <a:t>रक्त</a:t>
          </a:r>
          <a:r>
            <a:rPr lang="en-US" sz="1800"/>
            <a:t>, </a:t>
          </a:r>
          <a:r>
            <a:rPr lang="en-US" sz="1800" err="1"/>
            <a:t>शारीरिक</a:t>
          </a:r>
          <a:r>
            <a:rPr lang="en-US" sz="1800"/>
            <a:t> </a:t>
          </a:r>
          <a:r>
            <a:rPr lang="en-US" sz="1800" err="1"/>
            <a:t>द्रव</a:t>
          </a:r>
          <a:r>
            <a:rPr lang="en-US" sz="1800"/>
            <a:t>, </a:t>
          </a:r>
          <a:r>
            <a:rPr lang="en-US" sz="1800" err="1"/>
            <a:t>स्राव</a:t>
          </a:r>
          <a:r>
            <a:rPr lang="en-US" sz="1800"/>
            <a:t> </a:t>
          </a:r>
          <a:r>
            <a:rPr lang="en-US" sz="1800" err="1"/>
            <a:t>या</a:t>
          </a:r>
          <a:r>
            <a:rPr lang="en-US" sz="1800"/>
            <a:t> </a:t>
          </a:r>
          <a:r>
            <a:rPr lang="en-US" sz="1800" err="1"/>
            <a:t>उत्सर्जन</a:t>
          </a:r>
          <a:r>
            <a:rPr lang="en-US" sz="1800"/>
            <a:t> </a:t>
          </a:r>
          <a:r>
            <a:rPr lang="en-US" sz="1800" err="1"/>
            <a:t>से</a:t>
          </a:r>
          <a:r>
            <a:rPr lang="en-US" sz="1800"/>
            <a:t> दूषित</a:t>
          </a:r>
          <a:r>
            <a:rPr lang="en-US" sz="1800">
              <a:latin typeface="Calibri Light" panose="020F0302020204030204"/>
            </a:rPr>
            <a:t> </a:t>
          </a:r>
          <a:r>
            <a:rPr lang="en-US" sz="1800"/>
            <a:t> </a:t>
          </a:r>
          <a:r>
            <a:rPr lang="en-US" sz="1800" err="1"/>
            <a:t>अपशिष्ट</a:t>
          </a:r>
          <a:r>
            <a:rPr lang="en-US" sz="1800"/>
            <a:t> </a:t>
          </a:r>
          <a:r>
            <a:rPr lang="en-US" sz="1800" err="1"/>
            <a:t>को</a:t>
          </a:r>
          <a:r>
            <a:rPr lang="en-US" sz="1800"/>
            <a:t> </a:t>
          </a:r>
          <a:r>
            <a:rPr lang="en-US" sz="1800" err="1"/>
            <a:t>स्थानीय</a:t>
          </a:r>
          <a:r>
            <a:rPr lang="en-US" sz="1800"/>
            <a:t> </a:t>
          </a:r>
          <a:r>
            <a:rPr lang="en-US" sz="1800" err="1"/>
            <a:t>नियमों</a:t>
          </a:r>
          <a:r>
            <a:rPr lang="en-US" sz="1800"/>
            <a:t> </a:t>
          </a:r>
          <a:r>
            <a:rPr lang="en-US" sz="1800" err="1"/>
            <a:t>के</a:t>
          </a:r>
          <a:r>
            <a:rPr lang="en-US" sz="1800"/>
            <a:t> </a:t>
          </a:r>
          <a:r>
            <a:rPr lang="en-US" sz="1800" err="1"/>
            <a:t>अनुसार</a:t>
          </a:r>
          <a:r>
            <a:rPr lang="en-US" sz="1800"/>
            <a:t> </a:t>
          </a:r>
          <a:r>
            <a:rPr lang="en-US" sz="1800" b="1" err="1"/>
            <a:t>खतरनाक</a:t>
          </a:r>
          <a:r>
            <a:rPr lang="en-US" sz="1800" b="1"/>
            <a:t> </a:t>
          </a:r>
          <a:r>
            <a:rPr lang="en-US" sz="1800" b="1" err="1"/>
            <a:t>संक्रामक</a:t>
          </a:r>
          <a:r>
            <a:rPr lang="en-US" sz="1800" b="1"/>
            <a:t> </a:t>
          </a:r>
          <a:r>
            <a:rPr lang="en-US" sz="1800" b="1" err="1"/>
            <a:t>अपशिष्ट</a:t>
          </a:r>
          <a:r>
            <a:rPr lang="en-US" sz="1800" b="1"/>
            <a:t> </a:t>
          </a:r>
          <a:r>
            <a:rPr lang="en-US" sz="1800" err="1"/>
            <a:t>के</a:t>
          </a:r>
          <a:r>
            <a:rPr lang="en-US" sz="1800"/>
            <a:t> </a:t>
          </a:r>
          <a:r>
            <a:rPr lang="en-US" sz="1800" err="1"/>
            <a:t>रूप</a:t>
          </a:r>
          <a:r>
            <a:rPr lang="en-US" sz="1800"/>
            <a:t> </a:t>
          </a:r>
          <a:r>
            <a:rPr lang="en-US" sz="1800" err="1"/>
            <a:t>में</a:t>
          </a:r>
          <a:r>
            <a:rPr lang="en-US" sz="1800"/>
            <a:t> </a:t>
          </a:r>
          <a:r>
            <a:rPr lang="en-US" sz="1800" err="1"/>
            <a:t>निपटाएँ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94D66E-D77B-474F-9CEC-F630B97D806F}" type="parTrans" cxnId="{1EC52FFD-E21A-454B-BDEA-E57C9279FC82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FBA54A-00BD-441A-99BB-6324C1736E28}" type="sibTrans" cxnId="{1EC52FFD-E21A-454B-BDEA-E57C9279FC82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76B24A-8E10-4144-98B8-1E9DA59B7FD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800" dirty="0">
              <a:latin typeface="Cambria"/>
              <a:ea typeface="Cambria"/>
            </a:rPr>
            <a:t>Treat human tissue and laboratory waste that is directly associated with specimen processing as hazardous infectious waste (</a:t>
          </a:r>
          <a:r>
            <a:rPr lang="en-US" sz="1800" dirty="0" err="1"/>
            <a:t>मानव</a:t>
          </a:r>
          <a:r>
            <a:rPr lang="en-US" sz="1800" dirty="0"/>
            <a:t> </a:t>
          </a:r>
          <a:r>
            <a:rPr lang="en-US" sz="1800" dirty="0" err="1"/>
            <a:t>ऊतक</a:t>
          </a:r>
          <a:r>
            <a:rPr lang="en-US" sz="1800" dirty="0"/>
            <a:t> </a:t>
          </a:r>
          <a:r>
            <a:rPr lang="en-US" sz="1800" dirty="0" err="1"/>
            <a:t>और</a:t>
          </a:r>
          <a:r>
            <a:rPr lang="en-US" sz="1800" dirty="0"/>
            <a:t> </a:t>
          </a:r>
          <a:r>
            <a:rPr lang="en-US" sz="1800" dirty="0" err="1"/>
            <a:t>प्रयोगशाला</a:t>
          </a:r>
          <a:r>
            <a:rPr lang="en-US" sz="1800" dirty="0"/>
            <a:t> </a:t>
          </a:r>
          <a:r>
            <a:rPr lang="en-US" sz="1800" dirty="0" err="1"/>
            <a:t>अपशिष्ट</a:t>
          </a:r>
          <a:r>
            <a:rPr lang="en-US" sz="1800" dirty="0"/>
            <a:t> </a:t>
          </a:r>
          <a:r>
            <a:rPr lang="en-US" sz="1800" dirty="0" err="1"/>
            <a:t>जो</a:t>
          </a:r>
          <a:r>
            <a:rPr lang="en-US" sz="1800" dirty="0"/>
            <a:t> </a:t>
          </a:r>
          <a:r>
            <a:rPr lang="en-US" sz="1800" dirty="0" err="1"/>
            <a:t>नमूनों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प्रसंस्करण</a:t>
          </a:r>
          <a:r>
            <a:rPr lang="en-US" sz="1800" dirty="0"/>
            <a:t> </a:t>
          </a:r>
          <a:r>
            <a:rPr lang="en-US" sz="1800" dirty="0" err="1"/>
            <a:t>से</a:t>
          </a:r>
          <a:r>
            <a:rPr lang="en-US" sz="1800" dirty="0"/>
            <a:t> </a:t>
          </a:r>
          <a:r>
            <a:rPr lang="en-US" sz="1800" dirty="0" err="1"/>
            <a:t>सीधे</a:t>
          </a:r>
          <a:r>
            <a:rPr lang="en-US" sz="1800" dirty="0"/>
            <a:t> </a:t>
          </a:r>
          <a:r>
            <a:rPr lang="en-US" sz="1800" dirty="0" err="1"/>
            <a:t>संबंधित</a:t>
          </a:r>
          <a:r>
            <a:rPr lang="en-US" sz="1800" dirty="0"/>
            <a:t> </a:t>
          </a:r>
          <a:r>
            <a:rPr lang="en-US" sz="1800" dirty="0" err="1"/>
            <a:t>हों</a:t>
          </a:r>
          <a:r>
            <a:rPr lang="en-US" sz="1800" dirty="0"/>
            <a:t>, </a:t>
          </a:r>
          <a:r>
            <a:rPr lang="en-US" sz="1800" dirty="0" err="1"/>
            <a:t>उन्हें</a:t>
          </a:r>
          <a:r>
            <a:rPr lang="en-US" sz="1800" dirty="0"/>
            <a:t> </a:t>
          </a:r>
          <a:r>
            <a:rPr lang="en-US" sz="1800" dirty="0" err="1"/>
            <a:t>भी</a:t>
          </a:r>
          <a:r>
            <a:rPr lang="en-US" sz="1800" dirty="0"/>
            <a:t> </a:t>
          </a:r>
          <a:r>
            <a:rPr lang="en-US" sz="1800" b="1" dirty="0" err="1"/>
            <a:t>खतरनाक</a:t>
          </a:r>
          <a:r>
            <a:rPr lang="en-US" sz="1800" b="1" dirty="0"/>
            <a:t> </a:t>
          </a:r>
          <a:r>
            <a:rPr lang="en-US" sz="1800" b="1" dirty="0" err="1"/>
            <a:t>संक्रामक</a:t>
          </a:r>
          <a:r>
            <a:rPr lang="en-US" sz="1800" b="1" dirty="0"/>
            <a:t> </a:t>
          </a:r>
          <a:r>
            <a:rPr lang="en-US" sz="1800" b="1" dirty="0" err="1"/>
            <a:t>अपशिष्ट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रूप</a:t>
          </a:r>
          <a:r>
            <a:rPr lang="en-US" sz="1800" dirty="0"/>
            <a:t> </a:t>
          </a:r>
          <a:r>
            <a:rPr lang="en-US" sz="1800" dirty="0" err="1"/>
            <a:t>में</a:t>
          </a:r>
          <a:r>
            <a:rPr lang="en-US" sz="1800" dirty="0"/>
            <a:t> </a:t>
          </a:r>
          <a:r>
            <a:rPr lang="en-US" sz="1800" dirty="0" err="1"/>
            <a:t>ही</a:t>
          </a:r>
          <a:r>
            <a:rPr lang="en-US" sz="1800" dirty="0"/>
            <a:t> </a:t>
          </a:r>
          <a:r>
            <a:rPr lang="en-US" sz="1800" dirty="0" err="1"/>
            <a:t>निपटाएँ</a:t>
          </a:r>
          <a:r>
            <a:rPr lang="en-US" sz="1800" dirty="0"/>
            <a:t>)</a:t>
          </a: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C5EAE3-D9B1-4359-8E1D-1860C52E718B}" type="parTrans" cxnId="{576CBF3E-28A0-4B98-83B3-3A037B183951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5CB557-B461-4C63-9012-C44000C31F69}" type="sibTrans" cxnId="{576CBF3E-28A0-4B98-83B3-3A037B183951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777B74-E4AC-4E2B-AB38-ADE33C2E37B4}" type="pres">
      <dgm:prSet presAssocID="{8BC201BC-51D4-4800-968C-510587C3DCD9}" presName="diagram" presStyleCnt="0">
        <dgm:presLayoutVars>
          <dgm:dir/>
          <dgm:resizeHandles val="exact"/>
        </dgm:presLayoutVars>
      </dgm:prSet>
      <dgm:spPr/>
    </dgm:pt>
    <dgm:pt modelId="{928D40DB-2071-4312-85AD-E3505F46FE57}" type="pres">
      <dgm:prSet presAssocID="{84E8304D-AD4D-4FAD-81E3-938ED2F4718E}" presName="node" presStyleLbl="node1" presStyleIdx="0" presStyleCnt="2">
        <dgm:presLayoutVars>
          <dgm:bulletEnabled val="1"/>
        </dgm:presLayoutVars>
      </dgm:prSet>
      <dgm:spPr/>
    </dgm:pt>
    <dgm:pt modelId="{40F6360F-FCFC-4DA0-997C-3B673249A932}" type="pres">
      <dgm:prSet presAssocID="{2AFBA54A-00BD-441A-99BB-6324C1736E28}" presName="sibTrans" presStyleCnt="0"/>
      <dgm:spPr/>
    </dgm:pt>
    <dgm:pt modelId="{CDF8C5CE-65D5-4069-AE87-E06EC533B1DF}" type="pres">
      <dgm:prSet presAssocID="{3876B24A-8E10-4144-98B8-1E9DA59B7FD9}" presName="node" presStyleLbl="node1" presStyleIdx="1" presStyleCnt="2">
        <dgm:presLayoutVars>
          <dgm:bulletEnabled val="1"/>
        </dgm:presLayoutVars>
      </dgm:prSet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576CBF3E-28A0-4B98-83B3-3A037B183951}" srcId="{8BC201BC-51D4-4800-968C-510587C3DCD9}" destId="{3876B24A-8E10-4144-98B8-1E9DA59B7FD9}" srcOrd="1" destOrd="0" parTransId="{DFC5EAE3-D9B1-4359-8E1D-1860C52E718B}" sibTransId="{135CB557-B461-4C63-9012-C44000C31F69}"/>
    <dgm:cxn modelId="{CB6460D7-5593-43E2-AF89-9466D4900772}" type="presOf" srcId="{8BC201BC-51D4-4800-968C-510587C3DCD9}" destId="{D5777B74-E4AC-4E2B-AB38-ADE33C2E37B4}" srcOrd="0" destOrd="0" presId="urn:microsoft.com/office/officeart/2005/8/layout/default"/>
    <dgm:cxn modelId="{9B3395EF-5FC9-43CF-B190-2813792A33D3}" type="presOf" srcId="{84E8304D-AD4D-4FAD-81E3-938ED2F4718E}" destId="{928D40DB-2071-4312-85AD-E3505F46FE57}" srcOrd="0" destOrd="0" presId="urn:microsoft.com/office/officeart/2005/8/layout/default"/>
    <dgm:cxn modelId="{C73CF7FC-2671-4B1A-9E28-4C350BC4F27E}" type="presOf" srcId="{3876B24A-8E10-4144-98B8-1E9DA59B7FD9}" destId="{CDF8C5CE-65D5-4069-AE87-E06EC533B1DF}" srcOrd="0" destOrd="0" presId="urn:microsoft.com/office/officeart/2005/8/layout/default"/>
    <dgm:cxn modelId="{1EC52FFD-E21A-454B-BDEA-E57C9279FC82}" srcId="{8BC201BC-51D4-4800-968C-510587C3DCD9}" destId="{84E8304D-AD4D-4FAD-81E3-938ED2F4718E}" srcOrd="0" destOrd="0" parTransId="{7D94D66E-D77B-474F-9CEC-F630B97D806F}" sibTransId="{2AFBA54A-00BD-441A-99BB-6324C1736E28}"/>
    <dgm:cxn modelId="{AF9557BD-9DA2-413B-BD9C-78144A7F8F0E}" type="presParOf" srcId="{D5777B74-E4AC-4E2B-AB38-ADE33C2E37B4}" destId="{928D40DB-2071-4312-85AD-E3505F46FE57}" srcOrd="0" destOrd="0" presId="urn:microsoft.com/office/officeart/2005/8/layout/default"/>
    <dgm:cxn modelId="{12DA9E57-E333-448C-ADA1-CD1D93D7DA22}" type="presParOf" srcId="{D5777B74-E4AC-4E2B-AB38-ADE33C2E37B4}" destId="{40F6360F-FCFC-4DA0-997C-3B673249A932}" srcOrd="1" destOrd="0" presId="urn:microsoft.com/office/officeart/2005/8/layout/default"/>
    <dgm:cxn modelId="{18CC488B-EE6F-4570-AE27-68164D181244}" type="presParOf" srcId="{D5777B74-E4AC-4E2B-AB38-ADE33C2E37B4}" destId="{CDF8C5CE-65D5-4069-AE87-E06EC533B1D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E39C79-036D-4BA2-B9A9-D41F187CA6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4EA92CC5-C67D-410E-9F6A-8F01514B05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Clean and disinfect patient care areas at least once a day, paying particular attention to frequently touched surfaces</a:t>
          </a:r>
          <a:r>
            <a:rPr lang="en-US" sz="1700" dirty="0">
              <a:latin typeface="Cambria"/>
              <a:ea typeface="Cambria"/>
            </a:rPr>
            <a:t> (</a:t>
          </a:r>
          <a:r>
            <a:rPr lang="en-US" sz="1700" dirty="0" err="1"/>
            <a:t>रोगी</a:t>
          </a:r>
          <a:r>
            <a:rPr lang="en-US" sz="1700" dirty="0"/>
            <a:t> </a:t>
          </a:r>
          <a:r>
            <a:rPr lang="en-US" sz="1700" dirty="0" err="1"/>
            <a:t>देखभाल</a:t>
          </a:r>
          <a:r>
            <a:rPr lang="en-US" sz="1700" dirty="0"/>
            <a:t> </a:t>
          </a:r>
          <a:r>
            <a:rPr lang="en-US" sz="1700" dirty="0" err="1"/>
            <a:t>क्षेत्रों</a:t>
          </a:r>
          <a:r>
            <a:rPr lang="en-US" sz="1700" dirty="0"/>
            <a:t> </a:t>
          </a:r>
          <a:r>
            <a:rPr lang="en-US" sz="1700" dirty="0" err="1"/>
            <a:t>की</a:t>
          </a:r>
          <a:r>
            <a:rPr lang="en-US" sz="1700" dirty="0"/>
            <a:t> </a:t>
          </a:r>
          <a:r>
            <a:rPr lang="en-US" sz="1700" dirty="0" err="1"/>
            <a:t>रोज़</a:t>
          </a:r>
          <a:r>
            <a:rPr lang="en-US" sz="1700" dirty="0"/>
            <a:t> </a:t>
          </a:r>
          <a:r>
            <a:rPr lang="en-US" sz="1700" dirty="0" err="1"/>
            <a:t>कम</a:t>
          </a:r>
          <a:r>
            <a:rPr lang="en-US" sz="1700" dirty="0"/>
            <a:t> </a:t>
          </a:r>
          <a:r>
            <a:rPr lang="en-US" sz="1700" dirty="0" err="1"/>
            <a:t>से</a:t>
          </a:r>
          <a:r>
            <a:rPr lang="en-US" sz="1700" dirty="0"/>
            <a:t> </a:t>
          </a:r>
          <a:r>
            <a:rPr lang="en-US" sz="1700" dirty="0" err="1"/>
            <a:t>कम</a:t>
          </a:r>
          <a:r>
            <a:rPr lang="en-US" sz="1700" dirty="0"/>
            <a:t> </a:t>
          </a:r>
          <a:r>
            <a:rPr lang="en-US" sz="1700" dirty="0" err="1"/>
            <a:t>एक</a:t>
          </a:r>
          <a:r>
            <a:rPr lang="en-US" sz="1700" dirty="0"/>
            <a:t> </a:t>
          </a:r>
          <a:r>
            <a:rPr lang="en-US" sz="1700" dirty="0" err="1"/>
            <a:t>बार</a:t>
          </a:r>
          <a:r>
            <a:rPr lang="en-US" sz="1700" dirty="0"/>
            <a:t> </a:t>
          </a:r>
          <a:r>
            <a:rPr lang="en-US" sz="1700" dirty="0" err="1"/>
            <a:t>सफाई</a:t>
          </a:r>
          <a:r>
            <a:rPr lang="en-US" sz="1700" dirty="0"/>
            <a:t> </a:t>
          </a:r>
          <a:r>
            <a:rPr lang="en-US" sz="1700" dirty="0" err="1"/>
            <a:t>और</a:t>
          </a:r>
          <a:r>
            <a:rPr lang="en-US" sz="1700" dirty="0"/>
            <a:t> </a:t>
          </a:r>
          <a:r>
            <a:rPr lang="en-US" sz="1700" dirty="0" err="1"/>
            <a:t>कीटाणुशोधन</a:t>
          </a:r>
          <a:r>
            <a:rPr lang="en-US" sz="1700" dirty="0"/>
            <a:t> </a:t>
          </a:r>
          <a:r>
            <a:rPr lang="en-US" sz="1700" dirty="0" err="1"/>
            <a:t>करें</a:t>
          </a:r>
          <a:r>
            <a:rPr lang="en-US" sz="1700" dirty="0"/>
            <a:t>, </a:t>
          </a:r>
          <a:r>
            <a:rPr lang="en-US" sz="1700" dirty="0" err="1"/>
            <a:t>विशेष</a:t>
          </a:r>
          <a:r>
            <a:rPr lang="en-US" sz="1700" dirty="0"/>
            <a:t> </a:t>
          </a:r>
          <a:r>
            <a:rPr lang="en-US" sz="1700" dirty="0" err="1"/>
            <a:t>रूप</a:t>
          </a:r>
          <a:r>
            <a:rPr lang="en-US" sz="1700" dirty="0"/>
            <a:t> </a:t>
          </a:r>
          <a:r>
            <a:rPr lang="en-US" sz="1700" dirty="0" err="1"/>
            <a:t>से</a:t>
          </a:r>
          <a:r>
            <a:rPr lang="en-US" sz="1700" dirty="0"/>
            <a:t> </a:t>
          </a:r>
          <a:r>
            <a:rPr lang="en-US" sz="1700" dirty="0" err="1"/>
            <a:t>उन</a:t>
          </a:r>
          <a:r>
            <a:rPr lang="en-US" sz="1700" dirty="0"/>
            <a:t> </a:t>
          </a:r>
          <a:r>
            <a:rPr lang="en-US" sz="1700" dirty="0" err="1"/>
            <a:t>सतहों</a:t>
          </a:r>
          <a:r>
            <a:rPr lang="en-US" sz="1700" dirty="0"/>
            <a:t> </a:t>
          </a:r>
          <a:r>
            <a:rPr lang="en-US" sz="1700" dirty="0" err="1"/>
            <a:t>पर</a:t>
          </a:r>
          <a:r>
            <a:rPr lang="en-US" sz="1700" dirty="0"/>
            <a:t> </a:t>
          </a:r>
          <a:r>
            <a:rPr lang="en-US" sz="1700" dirty="0" err="1"/>
            <a:t>ध्यान</a:t>
          </a:r>
          <a:r>
            <a:rPr lang="en-US" sz="1700" dirty="0"/>
            <a:t> </a:t>
          </a:r>
          <a:r>
            <a:rPr lang="en-US" sz="1700" dirty="0" err="1"/>
            <a:t>दें</a:t>
          </a:r>
          <a:r>
            <a:rPr lang="en-US" sz="1700" dirty="0"/>
            <a:t> </a:t>
          </a:r>
          <a:r>
            <a:rPr lang="en-US" sz="1700" dirty="0" err="1"/>
            <a:t>जिन्हें</a:t>
          </a:r>
          <a:r>
            <a:rPr lang="en-US" sz="1700" dirty="0"/>
            <a:t> </a:t>
          </a:r>
          <a:r>
            <a:rPr lang="en-US" sz="1700" dirty="0" err="1"/>
            <a:t>अक्सर</a:t>
          </a:r>
          <a:r>
            <a:rPr lang="en-US" sz="1700" dirty="0"/>
            <a:t> </a:t>
          </a:r>
          <a:r>
            <a:rPr lang="en-US" sz="1700" dirty="0" err="1"/>
            <a:t>छुआ</a:t>
          </a:r>
          <a:r>
            <a:rPr lang="en-US" sz="1700" dirty="0"/>
            <a:t> </a:t>
          </a:r>
          <a:r>
            <a:rPr lang="en-US" sz="1700" dirty="0" err="1"/>
            <a:t>जाता</a:t>
          </a:r>
          <a:r>
            <a:rPr lang="en-US" sz="1700" dirty="0"/>
            <a:t> </a:t>
          </a:r>
          <a:r>
            <a:rPr lang="en-US" sz="1700" dirty="0" err="1"/>
            <a:t>है</a:t>
          </a:r>
          <a:r>
            <a:rPr lang="en-US" sz="1700" dirty="0"/>
            <a:t>)</a:t>
          </a:r>
          <a:endParaRPr lang="en-IN" sz="1700" dirty="0">
            <a:latin typeface="Cambria"/>
            <a:ea typeface="Cambria"/>
          </a:endParaRPr>
        </a:p>
      </dgm:t>
    </dgm:pt>
    <dgm:pt modelId="{4FFEE730-1BDF-40A2-9EA9-33FEB5CB0F8C}" type="parTrans" cxnId="{2857DC22-0B1E-4783-AF59-8000390C1504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E2DDA4-038C-4159-986D-0BCFD7A6E34A}" type="sibTrans" cxnId="{2857DC22-0B1E-4783-AF59-8000390C1504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9227B1-4340-4A6B-8386-805C79B1F3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Deal with spills of blood and body fluid/ substance as soon as possible, in accordance with local protocols</a:t>
          </a:r>
          <a:r>
            <a:rPr lang="en-US" sz="1700" dirty="0">
              <a:latin typeface="Cambria"/>
              <a:ea typeface="Cambria"/>
            </a:rPr>
            <a:t> (</a:t>
          </a:r>
          <a:r>
            <a:rPr lang="en-US" sz="1700" dirty="0" err="1"/>
            <a:t>रक्त</a:t>
          </a:r>
          <a:r>
            <a:rPr lang="en-US" sz="1700" dirty="0"/>
            <a:t> </a:t>
          </a:r>
          <a:r>
            <a:rPr lang="en-US" sz="1700" dirty="0" err="1"/>
            <a:t>या</a:t>
          </a:r>
          <a:r>
            <a:rPr lang="en-US" sz="1700" dirty="0"/>
            <a:t> </a:t>
          </a:r>
          <a:r>
            <a:rPr lang="en-US" sz="1700" dirty="0" err="1"/>
            <a:t>शारीरिक</a:t>
          </a:r>
          <a:r>
            <a:rPr lang="en-US" sz="1700" dirty="0"/>
            <a:t> </a:t>
          </a:r>
          <a:r>
            <a:rPr lang="en-US" sz="1700" dirty="0" err="1"/>
            <a:t>द्रव</a:t>
          </a:r>
          <a:r>
            <a:rPr lang="en-US" sz="1700" dirty="0"/>
            <a:t>/</a:t>
          </a:r>
          <a:r>
            <a:rPr lang="en-US" sz="1700" dirty="0" err="1"/>
            <a:t>पदार्थ</a:t>
          </a:r>
          <a:r>
            <a:rPr lang="en-US" sz="1700" dirty="0"/>
            <a:t> </a:t>
          </a:r>
          <a:r>
            <a:rPr lang="en-US" sz="1700" dirty="0" err="1"/>
            <a:t>के</a:t>
          </a:r>
          <a:r>
            <a:rPr lang="en-US" sz="1700" dirty="0"/>
            <a:t> </a:t>
          </a:r>
          <a:r>
            <a:rPr lang="en-US" sz="1700" dirty="0" err="1"/>
            <a:t>छींटे</a:t>
          </a:r>
          <a:r>
            <a:rPr lang="en-US" sz="1700" dirty="0"/>
            <a:t> </a:t>
          </a:r>
          <a:r>
            <a:rPr lang="en-US" sz="1700" dirty="0" err="1"/>
            <a:t>या</a:t>
          </a:r>
          <a:r>
            <a:rPr lang="en-US" sz="1700" dirty="0"/>
            <a:t> </a:t>
          </a:r>
          <a:r>
            <a:rPr lang="en-US" sz="1700" dirty="0" err="1"/>
            <a:t>फैलाव</a:t>
          </a:r>
          <a:r>
            <a:rPr lang="en-US" sz="1700" dirty="0"/>
            <a:t> </a:t>
          </a:r>
          <a:r>
            <a:rPr lang="en-US" sz="1700" dirty="0" err="1"/>
            <a:t>को</a:t>
          </a:r>
          <a:r>
            <a:rPr lang="en-US" sz="1700" dirty="0"/>
            <a:t> </a:t>
          </a:r>
          <a:r>
            <a:rPr lang="en-US" sz="1700" dirty="0" err="1"/>
            <a:t>यथाशीघ्र</a:t>
          </a:r>
          <a:r>
            <a:rPr lang="en-US" sz="1700" dirty="0"/>
            <a:t> </a:t>
          </a:r>
          <a:r>
            <a:rPr lang="en-US" sz="1700" dirty="0" err="1"/>
            <a:t>स्थानीय</a:t>
          </a:r>
          <a:r>
            <a:rPr lang="en-US" sz="1700" dirty="0"/>
            <a:t> </a:t>
          </a:r>
          <a:r>
            <a:rPr lang="en-US" sz="1700" dirty="0" err="1"/>
            <a:t>प्रोटोकॉल</a:t>
          </a:r>
          <a:r>
            <a:rPr lang="en-US" sz="1700" dirty="0"/>
            <a:t> </a:t>
          </a:r>
          <a:r>
            <a:rPr lang="en-US" sz="1700" dirty="0" err="1"/>
            <a:t>के</a:t>
          </a:r>
          <a:r>
            <a:rPr lang="en-US" sz="1700" dirty="0"/>
            <a:t> </a:t>
          </a:r>
          <a:r>
            <a:rPr lang="en-US" sz="1700" dirty="0" err="1"/>
            <a:t>अनुसार</a:t>
          </a:r>
          <a:r>
            <a:rPr lang="en-US" sz="1700" dirty="0"/>
            <a:t> </a:t>
          </a:r>
          <a:r>
            <a:rPr lang="en-US" sz="1700" dirty="0" err="1"/>
            <a:t>साफ़</a:t>
          </a:r>
          <a:r>
            <a:rPr lang="en-US" sz="1700" dirty="0"/>
            <a:t> </a:t>
          </a:r>
          <a:r>
            <a:rPr lang="en-US" sz="1700" dirty="0" err="1"/>
            <a:t>करें</a:t>
          </a:r>
          <a:r>
            <a:rPr lang="en-US" sz="1700" dirty="0">
              <a:latin typeface="Calibri Light"/>
              <a:ea typeface="Calibri Light"/>
              <a:cs typeface="Calibri Light"/>
            </a:rPr>
            <a:t>)</a:t>
          </a:r>
          <a:endParaRPr lang="en-IN" sz="1700" dirty="0">
            <a:latin typeface="Cambria"/>
            <a:ea typeface="Cambria"/>
          </a:endParaRPr>
        </a:p>
      </dgm:t>
    </dgm:pt>
    <dgm:pt modelId="{5DD36085-D0CC-4B43-A560-90912926CA4B}" type="parTrans" cxnId="{52F889F1-D245-4F09-A5FB-D4F75E14CB31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55626A-F2EC-4BF2-AF8F-0789180746FF}" type="sibTrans" cxnId="{52F889F1-D245-4F09-A5FB-D4F75E14CB31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1833D8-E279-4F8F-82AC-CA01D6A2DCBF}" type="pres">
      <dgm:prSet presAssocID="{57E39C79-036D-4BA2-B9A9-D41F187CA68A}" presName="root" presStyleCnt="0">
        <dgm:presLayoutVars>
          <dgm:dir/>
          <dgm:resizeHandles val="exact"/>
        </dgm:presLayoutVars>
      </dgm:prSet>
      <dgm:spPr/>
    </dgm:pt>
    <dgm:pt modelId="{00FBAE71-884F-437D-A0B4-D2BCE7F5A7B4}" type="pres">
      <dgm:prSet presAssocID="{4EA92CC5-C67D-410E-9F6A-8F01514B055D}" presName="compNode" presStyleCnt="0"/>
      <dgm:spPr/>
    </dgm:pt>
    <dgm:pt modelId="{87922A5B-C97C-4D80-86FB-BC43E4FB0441}" type="pres">
      <dgm:prSet presAssocID="{4EA92CC5-C67D-410E-9F6A-8F01514B055D}" presName="bgRect" presStyleLbl="bgShp" presStyleIdx="0" presStyleCnt="2"/>
      <dgm:spPr/>
    </dgm:pt>
    <dgm:pt modelId="{94D75F4C-DE40-4F09-98E8-68A2FD4A65B3}" type="pres">
      <dgm:prSet presAssocID="{4EA92CC5-C67D-410E-9F6A-8F01514B055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FFCBA6F1-26A3-4107-9569-736FFADC60E9}" type="pres">
      <dgm:prSet presAssocID="{4EA92CC5-C67D-410E-9F6A-8F01514B055D}" presName="spaceRect" presStyleCnt="0"/>
      <dgm:spPr/>
    </dgm:pt>
    <dgm:pt modelId="{BE5B90AA-2386-4DD3-BE8F-E8571A5D8AD2}" type="pres">
      <dgm:prSet presAssocID="{4EA92CC5-C67D-410E-9F6A-8F01514B055D}" presName="parTx" presStyleLbl="revTx" presStyleIdx="0" presStyleCnt="2">
        <dgm:presLayoutVars>
          <dgm:chMax val="0"/>
          <dgm:chPref val="0"/>
        </dgm:presLayoutVars>
      </dgm:prSet>
      <dgm:spPr/>
    </dgm:pt>
    <dgm:pt modelId="{DA530734-F245-4425-812F-08FADCB0DCA8}" type="pres">
      <dgm:prSet presAssocID="{D6E2DDA4-038C-4159-986D-0BCFD7A6E34A}" presName="sibTrans" presStyleCnt="0"/>
      <dgm:spPr/>
    </dgm:pt>
    <dgm:pt modelId="{B8BCA231-F90A-48CF-BC0D-40B8AFB11C86}" type="pres">
      <dgm:prSet presAssocID="{D09227B1-4340-4A6B-8386-805C79B1F36C}" presName="compNode" presStyleCnt="0"/>
      <dgm:spPr/>
    </dgm:pt>
    <dgm:pt modelId="{AB4B659F-2F10-42B2-91A8-8572B04D2D52}" type="pres">
      <dgm:prSet presAssocID="{D09227B1-4340-4A6B-8386-805C79B1F36C}" presName="bgRect" presStyleLbl="bgShp" presStyleIdx="1" presStyleCnt="2"/>
      <dgm:spPr/>
    </dgm:pt>
    <dgm:pt modelId="{283108F7-6D04-43F0-B8CE-C58677398F74}" type="pres">
      <dgm:prSet presAssocID="{D09227B1-4340-4A6B-8386-805C79B1F3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233A26EC-02E3-4698-AF10-68D35660D3E5}" type="pres">
      <dgm:prSet presAssocID="{D09227B1-4340-4A6B-8386-805C79B1F36C}" presName="spaceRect" presStyleCnt="0"/>
      <dgm:spPr/>
    </dgm:pt>
    <dgm:pt modelId="{7C8DEB3A-2D72-4E79-85A6-007CFB1E126B}" type="pres">
      <dgm:prSet presAssocID="{D09227B1-4340-4A6B-8386-805C79B1F3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B209F11-B612-4740-84CB-7D301EEEED61}" type="presOf" srcId="{57E39C79-036D-4BA2-B9A9-D41F187CA68A}" destId="{001833D8-E279-4F8F-82AC-CA01D6A2DCBF}" srcOrd="0" destOrd="0" presId="urn:microsoft.com/office/officeart/2018/2/layout/IconVerticalSolidList"/>
    <dgm:cxn modelId="{2857DC22-0B1E-4783-AF59-8000390C1504}" srcId="{57E39C79-036D-4BA2-B9A9-D41F187CA68A}" destId="{4EA92CC5-C67D-410E-9F6A-8F01514B055D}" srcOrd="0" destOrd="0" parTransId="{4FFEE730-1BDF-40A2-9EA9-33FEB5CB0F8C}" sibTransId="{D6E2DDA4-038C-4159-986D-0BCFD7A6E34A}"/>
    <dgm:cxn modelId="{EE935726-CCB8-47BB-B811-D77981C67283}" type="presOf" srcId="{4EA92CC5-C67D-410E-9F6A-8F01514B055D}" destId="{BE5B90AA-2386-4DD3-BE8F-E8571A5D8AD2}" srcOrd="0" destOrd="0" presId="urn:microsoft.com/office/officeart/2018/2/layout/IconVerticalSolidList"/>
    <dgm:cxn modelId="{29F25761-2B34-4062-94B7-C3DFD675D27D}" type="presOf" srcId="{D09227B1-4340-4A6B-8386-805C79B1F36C}" destId="{7C8DEB3A-2D72-4E79-85A6-007CFB1E126B}" srcOrd="0" destOrd="0" presId="urn:microsoft.com/office/officeart/2018/2/layout/IconVerticalSolidList"/>
    <dgm:cxn modelId="{52F889F1-D245-4F09-A5FB-D4F75E14CB31}" srcId="{57E39C79-036D-4BA2-B9A9-D41F187CA68A}" destId="{D09227B1-4340-4A6B-8386-805C79B1F36C}" srcOrd="1" destOrd="0" parTransId="{5DD36085-D0CC-4B43-A560-90912926CA4B}" sibTransId="{C455626A-F2EC-4BF2-AF8F-0789180746FF}"/>
    <dgm:cxn modelId="{8B70BA9A-7A7E-43D5-9EA2-B118CC96F710}" type="presParOf" srcId="{001833D8-E279-4F8F-82AC-CA01D6A2DCBF}" destId="{00FBAE71-884F-437D-A0B4-D2BCE7F5A7B4}" srcOrd="0" destOrd="0" presId="urn:microsoft.com/office/officeart/2018/2/layout/IconVerticalSolidList"/>
    <dgm:cxn modelId="{36692E92-33F3-48B2-A89D-B42C955B4961}" type="presParOf" srcId="{00FBAE71-884F-437D-A0B4-D2BCE7F5A7B4}" destId="{87922A5B-C97C-4D80-86FB-BC43E4FB0441}" srcOrd="0" destOrd="0" presId="urn:microsoft.com/office/officeart/2018/2/layout/IconVerticalSolidList"/>
    <dgm:cxn modelId="{2B2175DD-73FC-4872-A079-1B8296A7CCD3}" type="presParOf" srcId="{00FBAE71-884F-437D-A0B4-D2BCE7F5A7B4}" destId="{94D75F4C-DE40-4F09-98E8-68A2FD4A65B3}" srcOrd="1" destOrd="0" presId="urn:microsoft.com/office/officeart/2018/2/layout/IconVerticalSolidList"/>
    <dgm:cxn modelId="{BFC7A11A-37A7-46E6-B22E-76AA54BC24B9}" type="presParOf" srcId="{00FBAE71-884F-437D-A0B4-D2BCE7F5A7B4}" destId="{FFCBA6F1-26A3-4107-9569-736FFADC60E9}" srcOrd="2" destOrd="0" presId="urn:microsoft.com/office/officeart/2018/2/layout/IconVerticalSolidList"/>
    <dgm:cxn modelId="{56AE2833-0E65-4535-BCAB-4F3D00BAAEF5}" type="presParOf" srcId="{00FBAE71-884F-437D-A0B4-D2BCE7F5A7B4}" destId="{BE5B90AA-2386-4DD3-BE8F-E8571A5D8AD2}" srcOrd="3" destOrd="0" presId="urn:microsoft.com/office/officeart/2018/2/layout/IconVerticalSolidList"/>
    <dgm:cxn modelId="{772A3671-6D55-40DE-8355-8E1F1746FFD7}" type="presParOf" srcId="{001833D8-E279-4F8F-82AC-CA01D6A2DCBF}" destId="{DA530734-F245-4425-812F-08FADCB0DCA8}" srcOrd="1" destOrd="0" presId="urn:microsoft.com/office/officeart/2018/2/layout/IconVerticalSolidList"/>
    <dgm:cxn modelId="{3AFCF43E-5085-47BD-8187-2D0AC239C98C}" type="presParOf" srcId="{001833D8-E279-4F8F-82AC-CA01D6A2DCBF}" destId="{B8BCA231-F90A-48CF-BC0D-40B8AFB11C86}" srcOrd="2" destOrd="0" presId="urn:microsoft.com/office/officeart/2018/2/layout/IconVerticalSolidList"/>
    <dgm:cxn modelId="{A518212F-815C-4419-965A-CE1FA95824B4}" type="presParOf" srcId="{B8BCA231-F90A-48CF-BC0D-40B8AFB11C86}" destId="{AB4B659F-2F10-42B2-91A8-8572B04D2D52}" srcOrd="0" destOrd="0" presId="urn:microsoft.com/office/officeart/2018/2/layout/IconVerticalSolidList"/>
    <dgm:cxn modelId="{7DF21D49-DE5A-4B29-A036-23009F3B1D3F}" type="presParOf" srcId="{B8BCA231-F90A-48CF-BC0D-40B8AFB11C86}" destId="{283108F7-6D04-43F0-B8CE-C58677398F74}" srcOrd="1" destOrd="0" presId="urn:microsoft.com/office/officeart/2018/2/layout/IconVerticalSolidList"/>
    <dgm:cxn modelId="{BF52880E-314D-415B-9EAF-E8A8FE7CAB25}" type="presParOf" srcId="{B8BCA231-F90A-48CF-BC0D-40B8AFB11C86}" destId="{233A26EC-02E3-4698-AF10-68D35660D3E5}" srcOrd="2" destOrd="0" presId="urn:microsoft.com/office/officeart/2018/2/layout/IconVerticalSolidList"/>
    <dgm:cxn modelId="{39151D28-4519-4DE4-ADA7-9005A06ED68B}" type="presParOf" srcId="{B8BCA231-F90A-48CF-BC0D-40B8AFB11C86}" destId="{7C8DEB3A-2D72-4E79-85A6-007CFB1E12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3DC76-7501-4D75-90EB-F76A44330E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C642BD0-EC13-4BC9-BF2E-E12A051C35AD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Droplet Precautions (</a:t>
          </a:r>
          <a:r>
            <a:rPr lang="en-US" sz="1800" err="1"/>
            <a:t>बूंद</a:t>
          </a:r>
          <a:r>
            <a:rPr lang="en-US" sz="1800"/>
            <a:t> </a:t>
          </a:r>
          <a:r>
            <a:rPr lang="en-US" sz="1800" err="1"/>
            <a:t>जनित</a:t>
          </a:r>
          <a:r>
            <a:rPr lang="en-US" sz="1800"/>
            <a:t> </a:t>
          </a:r>
          <a:r>
            <a:rPr lang="en-US" sz="1800" err="1"/>
            <a:t>सावधानियाँ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/>
            <a:ea typeface="Cambria"/>
          </a:endParaRPr>
        </a:p>
      </dgm:t>
    </dgm:pt>
    <dgm:pt modelId="{91BD7735-F6E5-477B-8843-174DFDAB3E24}" type="parTrans" cxnId="{EB757CB9-9DA2-47FC-8A64-08FA0D540B8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A8A525-30BB-449C-9B4C-D515F91789DE}" type="sibTrans" cxnId="{EB757CB9-9DA2-47FC-8A64-08FA0D540B8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062E15-BA03-4F0E-B860-6C249AB90DC9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Place patient in a single room or with the same infected person (</a:t>
          </a:r>
          <a:r>
            <a:rPr lang="en-US" sz="1800" err="1"/>
            <a:t>रोगी</a:t>
          </a:r>
          <a:r>
            <a:rPr lang="en-US" sz="1800"/>
            <a:t> </a:t>
          </a:r>
          <a:r>
            <a:rPr lang="en-US" sz="1800" err="1"/>
            <a:t>को</a:t>
          </a:r>
          <a:r>
            <a:rPr lang="en-US" sz="1800"/>
            <a:t> </a:t>
          </a:r>
          <a:r>
            <a:rPr lang="en-US" sz="1800" err="1"/>
            <a:t>एकल</a:t>
          </a:r>
          <a:r>
            <a:rPr lang="en-US" sz="1800"/>
            <a:t> </a:t>
          </a:r>
          <a:r>
            <a:rPr lang="en-US" sz="1800" err="1"/>
            <a:t>कक्ष</a:t>
          </a:r>
          <a:r>
            <a:rPr lang="en-US" sz="1800"/>
            <a:t> </a:t>
          </a:r>
          <a:r>
            <a:rPr lang="en-US" sz="1800" err="1"/>
            <a:t>में</a:t>
          </a:r>
          <a:r>
            <a:rPr lang="en-US" sz="1800"/>
            <a:t> </a:t>
          </a:r>
          <a:r>
            <a:rPr lang="en-US" sz="1800" err="1"/>
            <a:t>रखें</a:t>
          </a:r>
          <a:r>
            <a:rPr lang="en-US" sz="1800"/>
            <a:t> </a:t>
          </a:r>
          <a:r>
            <a:rPr lang="en-US" sz="1800" err="1"/>
            <a:t>या</a:t>
          </a:r>
          <a:r>
            <a:rPr lang="en-US" sz="1800"/>
            <a:t> </a:t>
          </a:r>
          <a:r>
            <a:rPr lang="en-US" sz="1800" err="1"/>
            <a:t>समान</a:t>
          </a:r>
          <a:r>
            <a:rPr lang="en-US" sz="1800"/>
            <a:t> </a:t>
          </a:r>
          <a:r>
            <a:rPr lang="en-US" sz="1800" err="1"/>
            <a:t>संक्रमण</a:t>
          </a:r>
          <a:r>
            <a:rPr lang="en-US" sz="1800"/>
            <a:t> </a:t>
          </a:r>
          <a:r>
            <a:rPr lang="en-US" sz="1800" err="1"/>
            <a:t>वाले</a:t>
          </a:r>
          <a:r>
            <a:rPr lang="en-US" sz="1800"/>
            <a:t> </a:t>
          </a:r>
          <a:r>
            <a:rPr lang="en-US" sz="1800" err="1"/>
            <a:t>व्यक्ति</a:t>
          </a:r>
          <a:r>
            <a:rPr lang="en-US" sz="1800"/>
            <a:t> </a:t>
          </a:r>
          <a:r>
            <a:rPr lang="en-US" sz="1800" err="1"/>
            <a:t>के</a:t>
          </a:r>
          <a:r>
            <a:rPr lang="en-US" sz="1800"/>
            <a:t> </a:t>
          </a:r>
          <a:r>
            <a:rPr lang="en-US" sz="1800" err="1"/>
            <a:t>साथ</a:t>
          </a:r>
          <a:r>
            <a:rPr lang="en-US" sz="1800"/>
            <a:t> </a:t>
          </a:r>
          <a:r>
            <a:rPr lang="en-US" sz="1800" err="1"/>
            <a:t>रखें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/>
            <a:ea typeface="Cambria"/>
          </a:endParaRPr>
        </a:p>
      </dgm:t>
    </dgm:pt>
    <dgm:pt modelId="{20F8DE93-1223-4DE9-A438-4488A2F0CC02}" type="parTrans" cxnId="{7804AE18-5109-4E0D-BD65-23E9E74953B5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84AEB3-775C-4760-AE8D-1863308B846F}" type="sibTrans" cxnId="{7804AE18-5109-4E0D-BD65-23E9E74953B5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B333131-96CC-4573-9825-765A50675D7E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Place a surgical mask on the patients if transport  is required (</a:t>
          </a:r>
          <a:r>
            <a:rPr lang="en-US" sz="1800" err="1"/>
            <a:t>यदि</a:t>
          </a:r>
          <a:r>
            <a:rPr lang="en-US" sz="1800"/>
            <a:t> </a:t>
          </a:r>
          <a:r>
            <a:rPr lang="en-US" sz="1800" err="1"/>
            <a:t>रोगी</a:t>
          </a:r>
          <a:r>
            <a:rPr lang="en-US" sz="1800"/>
            <a:t> </a:t>
          </a:r>
          <a:r>
            <a:rPr lang="en-US" sz="1800" err="1"/>
            <a:t>को</a:t>
          </a:r>
          <a:r>
            <a:rPr lang="en-US" sz="1800"/>
            <a:t> </a:t>
          </a:r>
          <a:r>
            <a:rPr lang="en-US" sz="1800" err="1"/>
            <a:t>परिवहन</a:t>
          </a:r>
          <a:r>
            <a:rPr lang="en-US" sz="1800"/>
            <a:t> </a:t>
          </a:r>
          <a:r>
            <a:rPr lang="en-US" sz="1800" err="1"/>
            <a:t>करना</a:t>
          </a:r>
          <a:r>
            <a:rPr lang="en-US" sz="1800"/>
            <a:t> </a:t>
          </a:r>
          <a:r>
            <a:rPr lang="en-US" sz="1800" err="1"/>
            <a:t>आवश्यक</a:t>
          </a:r>
          <a:r>
            <a:rPr lang="en-US" sz="1800"/>
            <a:t> </a:t>
          </a:r>
          <a:r>
            <a:rPr lang="en-US" sz="1800" err="1"/>
            <a:t>हो</a:t>
          </a:r>
          <a:r>
            <a:rPr lang="en-US" sz="1800"/>
            <a:t>, </a:t>
          </a:r>
          <a:r>
            <a:rPr lang="en-US" sz="1800" err="1"/>
            <a:t>तो</a:t>
          </a:r>
          <a:r>
            <a:rPr lang="en-US" sz="1800"/>
            <a:t> </a:t>
          </a:r>
          <a:r>
            <a:rPr lang="en-US" sz="1800" err="1"/>
            <a:t>उसे</a:t>
          </a:r>
          <a:r>
            <a:rPr lang="en-US" sz="1800"/>
            <a:t> </a:t>
          </a:r>
          <a:r>
            <a:rPr lang="en-US" sz="1800" err="1"/>
            <a:t>शल्य</a:t>
          </a:r>
          <a:r>
            <a:rPr lang="en-US" sz="1800"/>
            <a:t> </a:t>
          </a:r>
          <a:r>
            <a:rPr lang="en-US" sz="1800" err="1"/>
            <a:t>चिकित्सा</a:t>
          </a:r>
          <a:r>
            <a:rPr lang="en-US" sz="1800"/>
            <a:t> </a:t>
          </a:r>
          <a:r>
            <a:rPr lang="en-US" sz="1800" err="1"/>
            <a:t>मास्क</a:t>
          </a:r>
          <a:r>
            <a:rPr lang="en-US" sz="1800"/>
            <a:t> </a:t>
          </a:r>
          <a:r>
            <a:rPr lang="en-US" sz="1800" err="1"/>
            <a:t>पहनाएँ</a:t>
          </a:r>
          <a:r>
            <a:rPr lang="en-US" sz="1800"/>
            <a:t>)</a:t>
          </a:r>
          <a:endParaRPr lang="en-IN" sz="1800">
            <a:latin typeface="Cambria"/>
            <a:ea typeface="Cambria"/>
          </a:endParaRPr>
        </a:p>
      </dgm:t>
    </dgm:pt>
    <dgm:pt modelId="{9E074143-9183-4D83-BB53-0BE9C456144F}" type="parTrans" cxnId="{BE4099FD-12A3-44BF-BBED-74FF54FCADDE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4AFAF7-303D-420D-A60E-6323A3246D02}" type="sibTrans" cxnId="{BE4099FD-12A3-44BF-BBED-74FF54FCADDE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2F5C59-8823-4B8A-9D88-9232D9FC8509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Implement standard precautions (</a:t>
          </a:r>
          <a:r>
            <a:rPr lang="en-US" sz="1800" err="1"/>
            <a:t>मानक</a:t>
          </a:r>
          <a:r>
            <a:rPr lang="en-US" sz="1800"/>
            <a:t> </a:t>
          </a:r>
          <a:r>
            <a:rPr lang="en-US" sz="1800" err="1"/>
            <a:t>सावधानियों</a:t>
          </a:r>
          <a:r>
            <a:rPr lang="en-US" sz="1800"/>
            <a:t> </a:t>
          </a:r>
          <a:r>
            <a:rPr lang="en-US" sz="1800" err="1"/>
            <a:t>को</a:t>
          </a:r>
          <a:r>
            <a:rPr lang="en-US" sz="1800"/>
            <a:t> </a:t>
          </a:r>
          <a:r>
            <a:rPr lang="en-US" sz="1800" err="1"/>
            <a:t>लागू</a:t>
          </a:r>
          <a:r>
            <a:rPr lang="en-US" sz="1800"/>
            <a:t> </a:t>
          </a:r>
          <a:r>
            <a:rPr lang="en-US" sz="1800" err="1"/>
            <a:t>करें</a:t>
          </a:r>
          <a:r>
            <a:rPr lang="en-US" sz="1800"/>
            <a:t>)</a:t>
          </a:r>
          <a:endParaRPr lang="en-IN" sz="1800">
            <a:latin typeface="Cambria"/>
            <a:ea typeface="Cambria"/>
          </a:endParaRPr>
        </a:p>
      </dgm:t>
    </dgm:pt>
    <dgm:pt modelId="{4544C41F-AB70-48C5-ADF6-52349604817A}" type="parTrans" cxnId="{E7CF46B7-99A6-4A76-A23F-F63149BA3CD1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0367BD-49BB-4886-B7D6-C658968B360C}" type="sibTrans" cxnId="{E7CF46B7-99A6-4A76-A23F-F63149BA3CD1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A99C4D8-E562-4BA2-BC46-919C33954E4E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Wear surgical mask when working within 1-2 meters of the patient (</a:t>
          </a:r>
          <a:r>
            <a:rPr lang="en-US" sz="1800" err="1"/>
            <a:t>रोगी</a:t>
          </a:r>
          <a:r>
            <a:rPr lang="en-US" sz="1800"/>
            <a:t> </a:t>
          </a:r>
          <a:r>
            <a:rPr lang="en-US" sz="1800" err="1"/>
            <a:t>से</a:t>
          </a:r>
          <a:r>
            <a:rPr lang="en-US" sz="1800"/>
            <a:t> 1–2 </a:t>
          </a:r>
          <a:r>
            <a:rPr lang="en-US" sz="1800" err="1"/>
            <a:t>मीटर</a:t>
          </a:r>
          <a:r>
            <a:rPr lang="en-US" sz="1800"/>
            <a:t> </a:t>
          </a:r>
          <a:r>
            <a:rPr lang="en-US" sz="1800" err="1"/>
            <a:t>की</a:t>
          </a:r>
          <a:r>
            <a:rPr lang="en-US" sz="1800"/>
            <a:t> </a:t>
          </a:r>
          <a:r>
            <a:rPr lang="en-US" sz="1800" err="1"/>
            <a:t>दूरी</a:t>
          </a:r>
          <a:r>
            <a:rPr lang="en-US" sz="1800"/>
            <a:t> </a:t>
          </a:r>
          <a:r>
            <a:rPr lang="en-US" sz="1800" err="1"/>
            <a:t>के</a:t>
          </a:r>
          <a:r>
            <a:rPr lang="en-US" sz="1800"/>
            <a:t> </a:t>
          </a:r>
          <a:r>
            <a:rPr lang="en-US" sz="1800" err="1"/>
            <a:t>भीतर</a:t>
          </a:r>
          <a:r>
            <a:rPr lang="en-US" sz="1800"/>
            <a:t> </a:t>
          </a:r>
          <a:r>
            <a:rPr lang="en-US" sz="1800" err="1"/>
            <a:t>काम</a:t>
          </a:r>
          <a:r>
            <a:rPr lang="en-US" sz="1800"/>
            <a:t> </a:t>
          </a:r>
          <a:r>
            <a:rPr lang="en-US" sz="1800" err="1"/>
            <a:t>करते</a:t>
          </a:r>
          <a:r>
            <a:rPr lang="en-US" sz="1800"/>
            <a:t> </a:t>
          </a:r>
          <a:r>
            <a:rPr lang="en-US" sz="1800" err="1"/>
            <a:t>समय</a:t>
          </a:r>
          <a:r>
            <a:rPr lang="en-US" sz="1800"/>
            <a:t> surgical mask </a:t>
          </a:r>
          <a:r>
            <a:rPr lang="en-US" sz="1800" err="1"/>
            <a:t>पहनें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/>
            <a:ea typeface="Cambria"/>
          </a:endParaRPr>
        </a:p>
      </dgm:t>
    </dgm:pt>
    <dgm:pt modelId="{B1CDB4A3-702C-4E79-9BB8-1545306F0420}" type="parTrans" cxnId="{7F207970-2C82-4A25-92BB-6080EB94CAE3}">
      <dgm:prSet/>
      <dgm:spPr/>
      <dgm:t>
        <a:bodyPr/>
        <a:lstStyle/>
        <a:p>
          <a:endParaRPr lang="en-IN" sz="1600"/>
        </a:p>
      </dgm:t>
    </dgm:pt>
    <dgm:pt modelId="{EE8C5132-08E8-4DB9-BDD9-D81AA0976F9F}" type="sibTrans" cxnId="{7F207970-2C82-4A25-92BB-6080EB94CAE3}">
      <dgm:prSet/>
      <dgm:spPr/>
      <dgm:t>
        <a:bodyPr/>
        <a:lstStyle/>
        <a:p>
          <a:endParaRPr lang="en-IN" sz="1600"/>
        </a:p>
      </dgm:t>
    </dgm:pt>
    <dgm:pt modelId="{409E209B-0080-4243-ABE1-88540DAA3DF5}" type="pres">
      <dgm:prSet presAssocID="{E4C3DC76-7501-4D75-90EB-F76A44330ECB}" presName="linear" presStyleCnt="0">
        <dgm:presLayoutVars>
          <dgm:dir/>
          <dgm:animLvl val="lvl"/>
          <dgm:resizeHandles val="exact"/>
        </dgm:presLayoutVars>
      </dgm:prSet>
      <dgm:spPr/>
    </dgm:pt>
    <dgm:pt modelId="{6D66DA53-003B-4C53-9FBE-98F744BB8AC8}" type="pres">
      <dgm:prSet presAssocID="{FC642BD0-EC13-4BC9-BF2E-E12A051C35AD}" presName="parentLin" presStyleCnt="0"/>
      <dgm:spPr/>
    </dgm:pt>
    <dgm:pt modelId="{4A471AE0-CCDF-4329-B90E-AD6B7933930C}" type="pres">
      <dgm:prSet presAssocID="{FC642BD0-EC13-4BC9-BF2E-E12A051C35AD}" presName="parentLeftMargin" presStyleLbl="node1" presStyleIdx="0" presStyleCnt="1"/>
      <dgm:spPr/>
    </dgm:pt>
    <dgm:pt modelId="{B2222301-CC23-4CB2-A870-ADE0ACC9AF51}" type="pres">
      <dgm:prSet presAssocID="{FC642BD0-EC13-4BC9-BF2E-E12A051C35A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1176C98-F726-4B68-879B-D30373BFF01B}" type="pres">
      <dgm:prSet presAssocID="{FC642BD0-EC13-4BC9-BF2E-E12A051C35AD}" presName="negativeSpace" presStyleCnt="0"/>
      <dgm:spPr/>
    </dgm:pt>
    <dgm:pt modelId="{FFCDB1D1-3FAB-43E1-A2D7-C95B1EE26119}" type="pres">
      <dgm:prSet presAssocID="{FC642BD0-EC13-4BC9-BF2E-E12A051C35A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04AE18-5109-4E0D-BD65-23E9E74953B5}" srcId="{FC642BD0-EC13-4BC9-BF2E-E12A051C35AD}" destId="{E9062E15-BA03-4F0E-B860-6C249AB90DC9}" srcOrd="1" destOrd="0" parTransId="{20F8DE93-1223-4DE9-A438-4488A2F0CC02}" sibTransId="{AE84AEB3-775C-4760-AE8D-1863308B846F}"/>
    <dgm:cxn modelId="{ADD78B40-60A5-47D2-BB37-379010D97B19}" type="presOf" srcId="{E4C3DC76-7501-4D75-90EB-F76A44330ECB}" destId="{409E209B-0080-4243-ABE1-88540DAA3DF5}" srcOrd="0" destOrd="0" presId="urn:microsoft.com/office/officeart/2005/8/layout/list1"/>
    <dgm:cxn modelId="{CCA14165-2AE2-4C0B-9A95-D5DD1E236B78}" type="presOf" srcId="{CF2F5C59-8823-4B8A-9D88-9232D9FC8509}" destId="{FFCDB1D1-3FAB-43E1-A2D7-C95B1EE26119}" srcOrd="0" destOrd="0" presId="urn:microsoft.com/office/officeart/2005/8/layout/list1"/>
    <dgm:cxn modelId="{7F207970-2C82-4A25-92BB-6080EB94CAE3}" srcId="{FC642BD0-EC13-4BC9-BF2E-E12A051C35AD}" destId="{8A99C4D8-E562-4BA2-BC46-919C33954E4E}" srcOrd="2" destOrd="0" parTransId="{B1CDB4A3-702C-4E79-9BB8-1545306F0420}" sibTransId="{EE8C5132-08E8-4DB9-BDD9-D81AA0976F9F}"/>
    <dgm:cxn modelId="{EBA9F69C-9D70-4DCD-AF90-B01FFFD072D8}" type="presOf" srcId="{8A99C4D8-E562-4BA2-BC46-919C33954E4E}" destId="{FFCDB1D1-3FAB-43E1-A2D7-C95B1EE26119}" srcOrd="0" destOrd="2" presId="urn:microsoft.com/office/officeart/2005/8/layout/list1"/>
    <dgm:cxn modelId="{E7CF46B7-99A6-4A76-A23F-F63149BA3CD1}" srcId="{FC642BD0-EC13-4BC9-BF2E-E12A051C35AD}" destId="{CF2F5C59-8823-4B8A-9D88-9232D9FC8509}" srcOrd="0" destOrd="0" parTransId="{4544C41F-AB70-48C5-ADF6-52349604817A}" sibTransId="{0A0367BD-49BB-4886-B7D6-C658968B360C}"/>
    <dgm:cxn modelId="{EB757CB9-9DA2-47FC-8A64-08FA0D540B86}" srcId="{E4C3DC76-7501-4D75-90EB-F76A44330ECB}" destId="{FC642BD0-EC13-4BC9-BF2E-E12A051C35AD}" srcOrd="0" destOrd="0" parTransId="{91BD7735-F6E5-477B-8843-174DFDAB3E24}" sibTransId="{70A8A525-30BB-449C-9B4C-D515F91789DE}"/>
    <dgm:cxn modelId="{A3B500C1-E498-48AE-9E3D-685E984DF10F}" type="presOf" srcId="{E9062E15-BA03-4F0E-B860-6C249AB90DC9}" destId="{FFCDB1D1-3FAB-43E1-A2D7-C95B1EE26119}" srcOrd="0" destOrd="1" presId="urn:microsoft.com/office/officeart/2005/8/layout/list1"/>
    <dgm:cxn modelId="{572493D2-BBA6-4781-A48C-FEEC30BF464C}" type="presOf" srcId="{FC642BD0-EC13-4BC9-BF2E-E12A051C35AD}" destId="{4A471AE0-CCDF-4329-B90E-AD6B7933930C}" srcOrd="0" destOrd="0" presId="urn:microsoft.com/office/officeart/2005/8/layout/list1"/>
    <dgm:cxn modelId="{A6B9C5E4-3CA7-4C22-B865-7CC671F9F272}" type="presOf" srcId="{0B333131-96CC-4573-9825-765A50675D7E}" destId="{FFCDB1D1-3FAB-43E1-A2D7-C95B1EE26119}" srcOrd="0" destOrd="3" presId="urn:microsoft.com/office/officeart/2005/8/layout/list1"/>
    <dgm:cxn modelId="{41DDF4E4-F512-4493-9A87-C6802A6FE41E}" type="presOf" srcId="{FC642BD0-EC13-4BC9-BF2E-E12A051C35AD}" destId="{B2222301-CC23-4CB2-A870-ADE0ACC9AF51}" srcOrd="1" destOrd="0" presId="urn:microsoft.com/office/officeart/2005/8/layout/list1"/>
    <dgm:cxn modelId="{BE4099FD-12A3-44BF-BBED-74FF54FCADDE}" srcId="{FC642BD0-EC13-4BC9-BF2E-E12A051C35AD}" destId="{0B333131-96CC-4573-9825-765A50675D7E}" srcOrd="3" destOrd="0" parTransId="{9E074143-9183-4D83-BB53-0BE9C456144F}" sibTransId="{534AFAF7-303D-420D-A60E-6323A3246D02}"/>
    <dgm:cxn modelId="{295525A7-5DD2-4888-8C79-D5D1B883CA08}" type="presParOf" srcId="{409E209B-0080-4243-ABE1-88540DAA3DF5}" destId="{6D66DA53-003B-4C53-9FBE-98F744BB8AC8}" srcOrd="0" destOrd="0" presId="urn:microsoft.com/office/officeart/2005/8/layout/list1"/>
    <dgm:cxn modelId="{E84EE5A5-EED5-44C5-96A4-FD04828554E7}" type="presParOf" srcId="{6D66DA53-003B-4C53-9FBE-98F744BB8AC8}" destId="{4A471AE0-CCDF-4329-B90E-AD6B7933930C}" srcOrd="0" destOrd="0" presId="urn:microsoft.com/office/officeart/2005/8/layout/list1"/>
    <dgm:cxn modelId="{E225BE96-39E1-4D94-94C3-91905962A498}" type="presParOf" srcId="{6D66DA53-003B-4C53-9FBE-98F744BB8AC8}" destId="{B2222301-CC23-4CB2-A870-ADE0ACC9AF51}" srcOrd="1" destOrd="0" presId="urn:microsoft.com/office/officeart/2005/8/layout/list1"/>
    <dgm:cxn modelId="{544EFA6D-785B-4D2F-BD85-E3B47AABBBF5}" type="presParOf" srcId="{409E209B-0080-4243-ABE1-88540DAA3DF5}" destId="{B1176C98-F726-4B68-879B-D30373BFF01B}" srcOrd="1" destOrd="0" presId="urn:microsoft.com/office/officeart/2005/8/layout/list1"/>
    <dgm:cxn modelId="{D7F1BCD6-58E9-451E-AE1B-37ED195958EE}" type="presParOf" srcId="{409E209B-0080-4243-ABE1-88540DAA3DF5}" destId="{FFCDB1D1-3FAB-43E1-A2D7-C95B1EE2611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3DC76-7501-4D75-90EB-F76A44330E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AEE19C5-1753-4696-B00F-633C82FA36FE}">
      <dgm:prSet phldrT="[Text]" phldr="0" custT="1"/>
      <dgm:spPr/>
      <dgm:t>
        <a:bodyPr/>
        <a:lstStyle/>
        <a:p>
          <a:pPr rtl="0">
            <a:buNone/>
          </a:pPr>
          <a:r>
            <a:rPr lang="en-US" sz="1800">
              <a:latin typeface="Cambria"/>
              <a:ea typeface="Cambria"/>
            </a:rPr>
            <a:t>Contact Precautions (</a:t>
          </a:r>
          <a:r>
            <a:rPr lang="en-US" sz="1800" err="1"/>
            <a:t>संपर्क</a:t>
          </a:r>
          <a:r>
            <a:rPr lang="en-US" sz="1800"/>
            <a:t> </a:t>
          </a:r>
          <a:r>
            <a:rPr lang="en-US" sz="1800" err="1"/>
            <a:t>सावधानियाँ</a:t>
          </a:r>
          <a:r>
            <a:rPr lang="en-US" sz="1800"/>
            <a:t> 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/>
            <a:ea typeface="Cambria"/>
          </a:endParaRPr>
        </a:p>
      </dgm:t>
    </dgm:pt>
    <dgm:pt modelId="{DD3BB689-911C-4BBE-87F9-2DFA4EF340FE}" type="parTrans" cxnId="{9B3AF38D-0692-4706-9091-AB6A5318DA72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73DDAFF-99A2-429B-A129-1BC2D21369DA}" type="sibTrans" cxnId="{9B3AF38D-0692-4706-9091-AB6A5318DA72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3FFF6A-616A-4458-8575-FF0B3F675742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Implement standard precautions (</a:t>
          </a:r>
          <a:r>
            <a:rPr lang="en-US" sz="1800" err="1"/>
            <a:t>मानक</a:t>
          </a:r>
          <a:r>
            <a:rPr lang="en-US" sz="1800"/>
            <a:t> </a:t>
          </a:r>
          <a:r>
            <a:rPr lang="en-US" sz="1800" err="1"/>
            <a:t>सावधानियों</a:t>
          </a:r>
          <a:r>
            <a:rPr lang="en-US" sz="1800"/>
            <a:t> </a:t>
          </a:r>
          <a:r>
            <a:rPr lang="en-US" sz="1800" err="1"/>
            <a:t>को</a:t>
          </a:r>
          <a:r>
            <a:rPr lang="en-US" sz="1800"/>
            <a:t> </a:t>
          </a:r>
          <a:r>
            <a:rPr lang="en-US" sz="1800" err="1"/>
            <a:t>लागू</a:t>
          </a:r>
          <a:r>
            <a:rPr lang="en-US" sz="1800"/>
            <a:t> </a:t>
          </a:r>
          <a:r>
            <a:rPr lang="en-US" sz="1800" err="1"/>
            <a:t>करें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/>
            <a:ea typeface="Cambria"/>
          </a:endParaRPr>
        </a:p>
      </dgm:t>
    </dgm:pt>
    <dgm:pt modelId="{F0D69C46-4762-4906-92E0-CC06808AF290}" type="parTrans" cxnId="{A841C18C-0E44-4455-ABDF-7B00D257E6D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6CCBDB-B718-4AB6-98D9-45F7EDC48557}" type="sibTrans" cxnId="{A841C18C-0E44-4455-ABDF-7B00D257E6D6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B0B128-67CF-475C-A75F-72B7D291E9ED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Place patient in a single room or with the same infected person (</a:t>
          </a:r>
          <a:r>
            <a:rPr lang="en-US" sz="1800" err="1"/>
            <a:t>रोगी</a:t>
          </a:r>
          <a:r>
            <a:rPr lang="en-US" sz="1800"/>
            <a:t> </a:t>
          </a:r>
          <a:r>
            <a:rPr lang="en-US" sz="1800" err="1"/>
            <a:t>को</a:t>
          </a:r>
          <a:r>
            <a:rPr lang="en-US" sz="1800"/>
            <a:t> </a:t>
          </a:r>
          <a:r>
            <a:rPr lang="en-US" sz="1800" err="1"/>
            <a:t>एकल</a:t>
          </a:r>
          <a:r>
            <a:rPr lang="en-US" sz="1800"/>
            <a:t> </a:t>
          </a:r>
          <a:r>
            <a:rPr lang="en-US" sz="1800" err="1"/>
            <a:t>कक्ष</a:t>
          </a:r>
          <a:r>
            <a:rPr lang="en-US" sz="1800"/>
            <a:t> </a:t>
          </a:r>
          <a:r>
            <a:rPr lang="en-US" sz="1800" err="1"/>
            <a:t>में</a:t>
          </a:r>
          <a:r>
            <a:rPr lang="en-US" sz="1800"/>
            <a:t> </a:t>
          </a:r>
          <a:r>
            <a:rPr lang="en-US" sz="1800" err="1"/>
            <a:t>रखें</a:t>
          </a:r>
          <a:r>
            <a:rPr lang="en-US" sz="1800"/>
            <a:t> </a:t>
          </a:r>
          <a:r>
            <a:rPr lang="en-US" sz="1800" err="1"/>
            <a:t>या</a:t>
          </a:r>
          <a:r>
            <a:rPr lang="en-US" sz="1800"/>
            <a:t> </a:t>
          </a:r>
          <a:r>
            <a:rPr lang="en-US" sz="1800" err="1"/>
            <a:t>समान</a:t>
          </a:r>
          <a:r>
            <a:rPr lang="en-US" sz="1800"/>
            <a:t> </a:t>
          </a:r>
          <a:r>
            <a:rPr lang="en-US" sz="1800" err="1"/>
            <a:t>संक्रमण</a:t>
          </a:r>
          <a:r>
            <a:rPr lang="en-US" sz="1800"/>
            <a:t> </a:t>
          </a:r>
          <a:r>
            <a:rPr lang="en-US" sz="1800" err="1"/>
            <a:t>वाले</a:t>
          </a:r>
          <a:r>
            <a:rPr lang="en-US" sz="1800"/>
            <a:t> </a:t>
          </a:r>
          <a:r>
            <a:rPr lang="en-US" sz="1800" err="1"/>
            <a:t>व्यक्ति</a:t>
          </a:r>
          <a:r>
            <a:rPr lang="en-US" sz="1800"/>
            <a:t> </a:t>
          </a:r>
          <a:r>
            <a:rPr lang="en-US" sz="1800" err="1"/>
            <a:t>के</a:t>
          </a:r>
          <a:r>
            <a:rPr lang="en-US" sz="1800"/>
            <a:t> </a:t>
          </a:r>
          <a:r>
            <a:rPr lang="en-US" sz="1800" err="1"/>
            <a:t>साथ</a:t>
          </a:r>
          <a:r>
            <a:rPr lang="en-US" sz="1800"/>
            <a:t> </a:t>
          </a:r>
          <a:r>
            <a:rPr lang="en-US" sz="1800" err="1"/>
            <a:t>रखें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/>
            <a:ea typeface="Cambria"/>
          </a:endParaRPr>
        </a:p>
      </dgm:t>
    </dgm:pt>
    <dgm:pt modelId="{6DA6089C-3E81-44E3-B90B-84A4E1D4CC85}" type="parTrans" cxnId="{36A17AB3-4DD9-4966-BB98-EB773907097D}">
      <dgm:prSet/>
      <dgm:spPr/>
      <dgm:t>
        <a:bodyPr/>
        <a:lstStyle/>
        <a:p>
          <a:endParaRPr lang="en-IN" sz="1600"/>
        </a:p>
      </dgm:t>
    </dgm:pt>
    <dgm:pt modelId="{6C58EB13-EDBB-46D2-98D1-E6A245C4D68A}" type="sibTrans" cxnId="{36A17AB3-4DD9-4966-BB98-EB773907097D}">
      <dgm:prSet/>
      <dgm:spPr/>
      <dgm:t>
        <a:bodyPr/>
        <a:lstStyle/>
        <a:p>
          <a:endParaRPr lang="en-IN" sz="1600"/>
        </a:p>
      </dgm:t>
    </dgm:pt>
    <dgm:pt modelId="{658E73A4-D7CB-4353-942D-CFBAF48617B1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Wear clean non-sterile gloves when entering room (</a:t>
          </a:r>
          <a:r>
            <a:rPr lang="en-US" sz="1800" err="1"/>
            <a:t>कक्ष</a:t>
          </a:r>
          <a:r>
            <a:rPr lang="en-US" sz="1800"/>
            <a:t> </a:t>
          </a:r>
          <a:r>
            <a:rPr lang="en-US" sz="1800" err="1"/>
            <a:t>में</a:t>
          </a:r>
          <a:r>
            <a:rPr lang="en-US" sz="1800"/>
            <a:t> </a:t>
          </a:r>
          <a:r>
            <a:rPr lang="en-US" sz="1800" err="1"/>
            <a:t>प्रवेश</a:t>
          </a:r>
          <a:r>
            <a:rPr lang="en-US" sz="1800"/>
            <a:t> </a:t>
          </a:r>
          <a:r>
            <a:rPr lang="en-US" sz="1800" err="1"/>
            <a:t>करते</a:t>
          </a:r>
          <a:r>
            <a:rPr lang="en-US" sz="1800"/>
            <a:t> </a:t>
          </a:r>
          <a:r>
            <a:rPr lang="en-US" sz="1800" err="1"/>
            <a:t>समय</a:t>
          </a:r>
          <a:r>
            <a:rPr lang="en-US" sz="1800"/>
            <a:t> </a:t>
          </a:r>
          <a:r>
            <a:rPr lang="en-US" sz="1800" err="1"/>
            <a:t>स्वच्छ</a:t>
          </a:r>
          <a:r>
            <a:rPr lang="en-US" sz="1800"/>
            <a:t>, </a:t>
          </a:r>
          <a:r>
            <a:rPr lang="en-US" sz="1800" err="1">
              <a:latin typeface="Calibri Light" panose="020F0302020204030204"/>
            </a:rPr>
            <a:t>गैर-निष्फल</a:t>
          </a:r>
          <a:r>
            <a:rPr lang="en-US" sz="1800">
              <a:latin typeface="Calibri Light" panose="020F0302020204030204"/>
            </a:rPr>
            <a:t> </a:t>
          </a:r>
          <a:r>
            <a:rPr lang="en-US" sz="1800" err="1"/>
            <a:t>दस्ताने</a:t>
          </a:r>
          <a:r>
            <a:rPr lang="en-US" sz="1800"/>
            <a:t> </a:t>
          </a:r>
          <a:r>
            <a:rPr lang="en-US" sz="1800" err="1"/>
            <a:t>पहनें</a:t>
          </a:r>
          <a:r>
            <a:rPr lang="en-US" sz="1800">
              <a:latin typeface="Calibri Light"/>
              <a:ea typeface="Calibri Light"/>
              <a:cs typeface="Calibri Light"/>
            </a:rPr>
            <a:t>)</a:t>
          </a:r>
          <a:endParaRPr lang="en-IN" sz="1800">
            <a:latin typeface="Cambria"/>
            <a:ea typeface="Cambria"/>
          </a:endParaRPr>
        </a:p>
      </dgm:t>
    </dgm:pt>
    <dgm:pt modelId="{FB6867AB-0CF1-469C-A673-A1388099E9F0}" type="parTrans" cxnId="{73098F9D-CE17-41E5-9FC4-BD9806BD50BD}">
      <dgm:prSet/>
      <dgm:spPr/>
      <dgm:t>
        <a:bodyPr/>
        <a:lstStyle/>
        <a:p>
          <a:endParaRPr lang="en-IN" sz="1600"/>
        </a:p>
      </dgm:t>
    </dgm:pt>
    <dgm:pt modelId="{C9BA76ED-09AD-403C-B3D2-894CAFB76625}" type="sibTrans" cxnId="{73098F9D-CE17-41E5-9FC4-BD9806BD50BD}">
      <dgm:prSet/>
      <dgm:spPr/>
      <dgm:t>
        <a:bodyPr/>
        <a:lstStyle/>
        <a:p>
          <a:endParaRPr lang="en-IN" sz="1600"/>
        </a:p>
      </dgm:t>
    </dgm:pt>
    <dgm:pt modelId="{CDE2798B-D973-4322-BF3A-0182C38A6BBE}">
      <dgm:prSet phldrT="[Text]" phldr="0" custT="1"/>
      <dgm:spPr/>
      <dgm:t>
        <a:bodyPr/>
        <a:lstStyle/>
        <a:p>
          <a:pPr rtl="0"/>
          <a:r>
            <a:rPr lang="en-US" sz="1800">
              <a:latin typeface="Cambria"/>
              <a:ea typeface="Cambria"/>
            </a:rPr>
            <a:t>Limit the moment and transport of the patient from the room (</a:t>
          </a:r>
          <a:r>
            <a:rPr lang="en-US" sz="1800" err="1"/>
            <a:t>रोगी</a:t>
          </a:r>
          <a:r>
            <a:rPr lang="en-US" sz="1800"/>
            <a:t> </a:t>
          </a:r>
          <a:r>
            <a:rPr lang="en-US" sz="1800" err="1"/>
            <a:t>की</a:t>
          </a:r>
          <a:r>
            <a:rPr lang="en-US" sz="1800"/>
            <a:t> </a:t>
          </a:r>
          <a:r>
            <a:rPr lang="en-US" sz="1800" err="1"/>
            <a:t>कक्ष</a:t>
          </a:r>
          <a:r>
            <a:rPr lang="en-US" sz="1800"/>
            <a:t> </a:t>
          </a:r>
          <a:r>
            <a:rPr lang="en-US" sz="1800" err="1"/>
            <a:t>से</a:t>
          </a:r>
          <a:r>
            <a:rPr lang="en-US" sz="1800"/>
            <a:t> </a:t>
          </a:r>
          <a:r>
            <a:rPr lang="en-US" sz="1800" err="1"/>
            <a:t>बाहर</a:t>
          </a:r>
          <a:r>
            <a:rPr lang="en-US" sz="1800"/>
            <a:t> </a:t>
          </a:r>
          <a:r>
            <a:rPr lang="en-US" sz="1800" err="1"/>
            <a:t>आवाजाही</a:t>
          </a:r>
          <a:r>
            <a:rPr lang="en-US" sz="1800"/>
            <a:t> </a:t>
          </a:r>
          <a:r>
            <a:rPr lang="en-US" sz="1800" err="1"/>
            <a:t>और</a:t>
          </a:r>
          <a:r>
            <a:rPr lang="en-US" sz="1800"/>
            <a:t> </a:t>
          </a:r>
          <a:r>
            <a:rPr lang="en-US" sz="1800" err="1"/>
            <a:t>परिवहन</a:t>
          </a:r>
          <a:r>
            <a:rPr lang="en-US" sz="1800"/>
            <a:t> </a:t>
          </a:r>
          <a:r>
            <a:rPr lang="en-US" sz="1800" err="1"/>
            <a:t>को</a:t>
          </a:r>
          <a:r>
            <a:rPr lang="en-US" sz="1800"/>
            <a:t> </a:t>
          </a:r>
          <a:r>
            <a:rPr lang="en-US" sz="1800" err="1"/>
            <a:t>सीमित</a:t>
          </a:r>
          <a:r>
            <a:rPr lang="en-US" sz="1800"/>
            <a:t> </a:t>
          </a:r>
          <a:r>
            <a:rPr lang="en-US" sz="1800" err="1"/>
            <a:t>रखें</a:t>
          </a:r>
          <a:r>
            <a:rPr lang="en-US" sz="1800"/>
            <a:t>)</a:t>
          </a:r>
          <a:endParaRPr lang="en-IN" sz="1800">
            <a:latin typeface="Cambria"/>
            <a:ea typeface="Cambria"/>
          </a:endParaRPr>
        </a:p>
      </dgm:t>
    </dgm:pt>
    <dgm:pt modelId="{B1A67397-3291-4A24-951E-7173DEF997BB}" type="parTrans" cxnId="{560F0B88-4398-4796-8736-271A5CB82A08}">
      <dgm:prSet/>
      <dgm:spPr/>
      <dgm:t>
        <a:bodyPr/>
        <a:lstStyle/>
        <a:p>
          <a:endParaRPr lang="en-IN" sz="1600"/>
        </a:p>
      </dgm:t>
    </dgm:pt>
    <dgm:pt modelId="{600A6E70-A09D-4AD6-BF31-FBE8D13CF3B9}" type="sibTrans" cxnId="{560F0B88-4398-4796-8736-271A5CB82A08}">
      <dgm:prSet/>
      <dgm:spPr/>
      <dgm:t>
        <a:bodyPr/>
        <a:lstStyle/>
        <a:p>
          <a:endParaRPr lang="en-IN" sz="1600"/>
        </a:p>
      </dgm:t>
    </dgm:pt>
    <dgm:pt modelId="{05DCF8F0-68E5-4C1D-81BB-EAFE0B6564B7}" type="pres">
      <dgm:prSet presAssocID="{E4C3DC76-7501-4D75-90EB-F76A44330ECB}" presName="linear" presStyleCnt="0">
        <dgm:presLayoutVars>
          <dgm:dir/>
          <dgm:animLvl val="lvl"/>
          <dgm:resizeHandles val="exact"/>
        </dgm:presLayoutVars>
      </dgm:prSet>
      <dgm:spPr/>
    </dgm:pt>
    <dgm:pt modelId="{4E2F4AB2-D311-4AF8-92A1-7F8A83E69F42}" type="pres">
      <dgm:prSet presAssocID="{2AEE19C5-1753-4696-B00F-633C82FA36FE}" presName="parentLin" presStyleCnt="0"/>
      <dgm:spPr/>
    </dgm:pt>
    <dgm:pt modelId="{9F22A811-9D15-4C9B-9410-025EE2657698}" type="pres">
      <dgm:prSet presAssocID="{2AEE19C5-1753-4696-B00F-633C82FA36FE}" presName="parentLeftMargin" presStyleLbl="node1" presStyleIdx="0" presStyleCnt="1"/>
      <dgm:spPr/>
    </dgm:pt>
    <dgm:pt modelId="{561EE61A-4A35-445F-B373-C019C23C734A}" type="pres">
      <dgm:prSet presAssocID="{2AEE19C5-1753-4696-B00F-633C82FA36F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B2867A1-31FD-4124-B0D2-250DD4BFC405}" type="pres">
      <dgm:prSet presAssocID="{2AEE19C5-1753-4696-B00F-633C82FA36FE}" presName="negativeSpace" presStyleCnt="0"/>
      <dgm:spPr/>
    </dgm:pt>
    <dgm:pt modelId="{29E60660-3F9F-4EBF-BF6E-94C57E2B6A33}" type="pres">
      <dgm:prSet presAssocID="{2AEE19C5-1753-4696-B00F-633C82FA36F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A85D217-2651-42D5-9F40-96C760D87193}" type="presOf" srcId="{CDE2798B-D973-4322-BF3A-0182C38A6BBE}" destId="{29E60660-3F9F-4EBF-BF6E-94C57E2B6A33}" srcOrd="0" destOrd="3" presId="urn:microsoft.com/office/officeart/2005/8/layout/list1"/>
    <dgm:cxn modelId="{A7BC6F1F-31D7-4E17-B165-5353CDE6F86C}" type="presOf" srcId="{7FB0B128-67CF-475C-A75F-72B7D291E9ED}" destId="{29E60660-3F9F-4EBF-BF6E-94C57E2B6A33}" srcOrd="0" destOrd="1" presId="urn:microsoft.com/office/officeart/2005/8/layout/list1"/>
    <dgm:cxn modelId="{201D1F2B-7064-4BAC-8AAC-EA5F63E52FC5}" type="presOf" srcId="{E4C3DC76-7501-4D75-90EB-F76A44330ECB}" destId="{05DCF8F0-68E5-4C1D-81BB-EAFE0B6564B7}" srcOrd="0" destOrd="0" presId="urn:microsoft.com/office/officeart/2005/8/layout/list1"/>
    <dgm:cxn modelId="{933BE870-7186-4B1E-B0D5-450E473478F9}" type="presOf" srcId="{2AEE19C5-1753-4696-B00F-633C82FA36FE}" destId="{561EE61A-4A35-445F-B373-C019C23C734A}" srcOrd="1" destOrd="0" presId="urn:microsoft.com/office/officeart/2005/8/layout/list1"/>
    <dgm:cxn modelId="{BC2E7573-5257-491B-95EA-F5CAE0720FC7}" type="presOf" srcId="{658E73A4-D7CB-4353-942D-CFBAF48617B1}" destId="{29E60660-3F9F-4EBF-BF6E-94C57E2B6A33}" srcOrd="0" destOrd="2" presId="urn:microsoft.com/office/officeart/2005/8/layout/list1"/>
    <dgm:cxn modelId="{560F0B88-4398-4796-8736-271A5CB82A08}" srcId="{2AEE19C5-1753-4696-B00F-633C82FA36FE}" destId="{CDE2798B-D973-4322-BF3A-0182C38A6BBE}" srcOrd="3" destOrd="0" parTransId="{B1A67397-3291-4A24-951E-7173DEF997BB}" sibTransId="{600A6E70-A09D-4AD6-BF31-FBE8D13CF3B9}"/>
    <dgm:cxn modelId="{A841C18C-0E44-4455-ABDF-7B00D257E6D6}" srcId="{2AEE19C5-1753-4696-B00F-633C82FA36FE}" destId="{953FFF6A-616A-4458-8575-FF0B3F675742}" srcOrd="0" destOrd="0" parTransId="{F0D69C46-4762-4906-92E0-CC06808AF290}" sibTransId="{AF6CCBDB-B718-4AB6-98D9-45F7EDC48557}"/>
    <dgm:cxn modelId="{9B3AF38D-0692-4706-9091-AB6A5318DA72}" srcId="{E4C3DC76-7501-4D75-90EB-F76A44330ECB}" destId="{2AEE19C5-1753-4696-B00F-633C82FA36FE}" srcOrd="0" destOrd="0" parTransId="{DD3BB689-911C-4BBE-87F9-2DFA4EF340FE}" sibTransId="{473DDAFF-99A2-429B-A129-1BC2D21369DA}"/>
    <dgm:cxn modelId="{8DEF7B9C-93BE-4580-93DE-58F5EE0BB499}" type="presOf" srcId="{2AEE19C5-1753-4696-B00F-633C82FA36FE}" destId="{9F22A811-9D15-4C9B-9410-025EE2657698}" srcOrd="0" destOrd="0" presId="urn:microsoft.com/office/officeart/2005/8/layout/list1"/>
    <dgm:cxn modelId="{73098F9D-CE17-41E5-9FC4-BD9806BD50BD}" srcId="{2AEE19C5-1753-4696-B00F-633C82FA36FE}" destId="{658E73A4-D7CB-4353-942D-CFBAF48617B1}" srcOrd="2" destOrd="0" parTransId="{FB6867AB-0CF1-469C-A673-A1388099E9F0}" sibTransId="{C9BA76ED-09AD-403C-B3D2-894CAFB76625}"/>
    <dgm:cxn modelId="{774FE9A5-7DB4-4805-8F2E-36C00F0AF121}" type="presOf" srcId="{953FFF6A-616A-4458-8575-FF0B3F675742}" destId="{29E60660-3F9F-4EBF-BF6E-94C57E2B6A33}" srcOrd="0" destOrd="0" presId="urn:microsoft.com/office/officeart/2005/8/layout/list1"/>
    <dgm:cxn modelId="{36A17AB3-4DD9-4966-BB98-EB773907097D}" srcId="{2AEE19C5-1753-4696-B00F-633C82FA36FE}" destId="{7FB0B128-67CF-475C-A75F-72B7D291E9ED}" srcOrd="1" destOrd="0" parTransId="{6DA6089C-3E81-44E3-B90B-84A4E1D4CC85}" sibTransId="{6C58EB13-EDBB-46D2-98D1-E6A245C4D68A}"/>
    <dgm:cxn modelId="{E6EACA37-5B5B-49C6-B8AD-B1AAB61C5844}" type="presParOf" srcId="{05DCF8F0-68E5-4C1D-81BB-EAFE0B6564B7}" destId="{4E2F4AB2-D311-4AF8-92A1-7F8A83E69F42}" srcOrd="0" destOrd="0" presId="urn:microsoft.com/office/officeart/2005/8/layout/list1"/>
    <dgm:cxn modelId="{4EC0C6B3-3E4D-435B-9257-4E581B65AC3C}" type="presParOf" srcId="{4E2F4AB2-D311-4AF8-92A1-7F8A83E69F42}" destId="{9F22A811-9D15-4C9B-9410-025EE2657698}" srcOrd="0" destOrd="0" presId="urn:microsoft.com/office/officeart/2005/8/layout/list1"/>
    <dgm:cxn modelId="{16CC6F6E-3EF4-420A-89F7-D2E4A364D1C2}" type="presParOf" srcId="{4E2F4AB2-D311-4AF8-92A1-7F8A83E69F42}" destId="{561EE61A-4A35-445F-B373-C019C23C734A}" srcOrd="1" destOrd="0" presId="urn:microsoft.com/office/officeart/2005/8/layout/list1"/>
    <dgm:cxn modelId="{45F6D717-72C6-4EDC-AD97-FBBA9AE393A7}" type="presParOf" srcId="{05DCF8F0-68E5-4C1D-81BB-EAFE0B6564B7}" destId="{3B2867A1-31FD-4124-B0D2-250DD4BFC405}" srcOrd="1" destOrd="0" presId="urn:microsoft.com/office/officeart/2005/8/layout/list1"/>
    <dgm:cxn modelId="{A48A5CD6-43A1-4F1A-8237-E5F9866DBB07}" type="presParOf" srcId="{05DCF8F0-68E5-4C1D-81BB-EAFE0B6564B7}" destId="{29E60660-3F9F-4EBF-BF6E-94C57E2B6A3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2D902-E376-4866-9B60-5351F919259F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2F7314A5-9BC5-4C13-8551-00E67A8DB658}">
      <dgm:prSet custT="1"/>
      <dgm:spPr/>
      <dgm:t>
        <a:bodyPr/>
        <a:lstStyle/>
        <a:p>
          <a:pPr rtl="0"/>
          <a:r>
            <a:rPr lang="en-US" sz="18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Wear gloves during activities that may involve exposure to blood and other body fluids</a:t>
          </a:r>
          <a:r>
            <a:rPr lang="en-US" sz="1800" dirty="0">
              <a:latin typeface="Cambria"/>
              <a:ea typeface="Cambria"/>
            </a:rPr>
            <a:t> (</a:t>
          </a:r>
          <a:r>
            <a:rPr lang="en-US" sz="1800" dirty="0" err="1"/>
            <a:t>उन</a:t>
          </a:r>
          <a:r>
            <a:rPr lang="en-US" sz="1800" dirty="0"/>
            <a:t> </a:t>
          </a:r>
          <a:r>
            <a:rPr lang="en-US" sz="1800" dirty="0" err="1"/>
            <a:t>गतिविधियों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दौरान</a:t>
          </a:r>
          <a:r>
            <a:rPr lang="en-US" sz="1800" dirty="0"/>
            <a:t> </a:t>
          </a:r>
          <a:r>
            <a:rPr lang="en-US" sz="1800" dirty="0" err="1"/>
            <a:t>दस्ताने</a:t>
          </a:r>
          <a:r>
            <a:rPr lang="en-US" sz="1800" dirty="0"/>
            <a:t> </a:t>
          </a:r>
          <a:r>
            <a:rPr lang="en-US" sz="1800" dirty="0" err="1"/>
            <a:t>पहनें</a:t>
          </a:r>
          <a:r>
            <a:rPr lang="en-US" sz="1800" dirty="0"/>
            <a:t> </a:t>
          </a:r>
          <a:r>
            <a:rPr lang="en-US" sz="1800" dirty="0" err="1"/>
            <a:t>जिनमें</a:t>
          </a:r>
          <a:r>
            <a:rPr lang="en-US" sz="1800" dirty="0"/>
            <a:t> </a:t>
          </a:r>
          <a:r>
            <a:rPr lang="en-US" sz="1800" dirty="0" err="1"/>
            <a:t>रक्त</a:t>
          </a:r>
          <a:r>
            <a:rPr lang="en-US" sz="1800" dirty="0"/>
            <a:t> </a:t>
          </a:r>
          <a:r>
            <a:rPr lang="en-US" sz="1800" dirty="0" err="1"/>
            <a:t>या</a:t>
          </a:r>
          <a:r>
            <a:rPr lang="en-US" sz="1800" dirty="0"/>
            <a:t> </a:t>
          </a:r>
          <a:r>
            <a:rPr lang="en-US" sz="1800" dirty="0" err="1"/>
            <a:t>अन्य</a:t>
          </a:r>
          <a:r>
            <a:rPr lang="en-US" sz="1800" dirty="0"/>
            <a:t> </a:t>
          </a:r>
          <a:r>
            <a:rPr lang="en-US" sz="1800" dirty="0" err="1"/>
            <a:t>शारीरिक</a:t>
          </a:r>
          <a:r>
            <a:rPr lang="en-US" sz="1800" dirty="0"/>
            <a:t> </a:t>
          </a:r>
          <a:r>
            <a:rPr lang="en-US" sz="1800" dirty="0" err="1"/>
            <a:t>द्रवों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संपर्क</a:t>
          </a:r>
          <a:r>
            <a:rPr lang="en-US" sz="1800" dirty="0"/>
            <a:t> </a:t>
          </a:r>
          <a:r>
            <a:rPr lang="en-US" sz="1800" dirty="0" err="1"/>
            <a:t>की</a:t>
          </a:r>
          <a:r>
            <a:rPr lang="en-US" sz="1800" dirty="0"/>
            <a:t> </a:t>
          </a:r>
          <a:r>
            <a:rPr lang="en-US" sz="1800" dirty="0" err="1"/>
            <a:t>संभावना</a:t>
          </a:r>
          <a:r>
            <a:rPr lang="en-US" sz="1800" dirty="0"/>
            <a:t> </a:t>
          </a:r>
          <a:r>
            <a:rPr lang="en-US" sz="1800" dirty="0" err="1"/>
            <a:t>हो</a:t>
          </a:r>
          <a:r>
            <a:rPr lang="en-US" sz="1800" dirty="0">
              <a:latin typeface="Calibri Light"/>
              <a:ea typeface="Calibri Light"/>
              <a:cs typeface="Calibri Light"/>
            </a:rPr>
            <a:t>)</a:t>
          </a:r>
          <a:endParaRPr lang="en-IN" sz="1800" dirty="0">
            <a:latin typeface="Cambria"/>
            <a:ea typeface="Cambria"/>
          </a:endParaRPr>
        </a:p>
      </dgm:t>
    </dgm:pt>
    <dgm:pt modelId="{A94D1E6F-1380-4B63-AC49-DFF643D1A56A}" type="parTrans" cxnId="{EA78CF92-387D-48CC-B3AB-B355477AD432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791053-AFDF-4F0C-BE72-CAE74CBBD104}" type="sibTrans" cxnId="{EA78CF92-387D-48CC-B3AB-B355477AD432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A15296-853C-45D6-9D41-31425E4B80A4}">
      <dgm:prSet/>
      <dgm:spPr/>
      <dgm:t>
        <a:bodyPr/>
        <a:lstStyle/>
        <a:p>
          <a:pPr rtl="0"/>
          <a:r>
            <a:rPr lang="en-US" sz="18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Remove gloves after caring for a patient – the same pair of gloves should not be worn for the care of more than one patient </a:t>
          </a:r>
          <a:r>
            <a:rPr lang="en-US" sz="1800" dirty="0">
              <a:latin typeface="Cambria"/>
              <a:ea typeface="Cambria"/>
            </a:rPr>
            <a:t>(</a:t>
          </a:r>
          <a:r>
            <a:rPr lang="en-US" sz="1800" dirty="0" err="1"/>
            <a:t>रोगी</a:t>
          </a:r>
          <a:r>
            <a:rPr lang="en-US" sz="1800" dirty="0"/>
            <a:t> </a:t>
          </a:r>
          <a:r>
            <a:rPr lang="en-US" sz="1800" dirty="0" err="1"/>
            <a:t>की</a:t>
          </a:r>
          <a:r>
            <a:rPr lang="en-US" sz="1800" dirty="0"/>
            <a:t> </a:t>
          </a:r>
          <a:r>
            <a:rPr lang="en-US" sz="1800" dirty="0" err="1"/>
            <a:t>देखभाल</a:t>
          </a:r>
          <a:r>
            <a:rPr lang="en-US" sz="1800" dirty="0"/>
            <a:t> </a:t>
          </a:r>
          <a:r>
            <a:rPr lang="en-US" sz="1800" dirty="0" err="1"/>
            <a:t>पूरी</a:t>
          </a:r>
          <a:r>
            <a:rPr lang="en-US" sz="1800" dirty="0"/>
            <a:t> </a:t>
          </a:r>
          <a:r>
            <a:rPr lang="en-US" sz="1800" dirty="0" err="1"/>
            <a:t>करने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बाद</a:t>
          </a:r>
          <a:r>
            <a:rPr lang="en-US" sz="1800" dirty="0"/>
            <a:t> </a:t>
          </a:r>
          <a:r>
            <a:rPr lang="en-US" sz="1800" dirty="0" err="1"/>
            <a:t>दस्ताने</a:t>
          </a:r>
          <a:r>
            <a:rPr lang="en-US" sz="1800" dirty="0"/>
            <a:t> </a:t>
          </a:r>
          <a:r>
            <a:rPr lang="en-US" sz="1800" dirty="0" err="1"/>
            <a:t>हटा</a:t>
          </a:r>
          <a:r>
            <a:rPr lang="en-US" sz="1800" dirty="0"/>
            <a:t> </a:t>
          </a:r>
          <a:r>
            <a:rPr lang="en-US" sz="1800" dirty="0" err="1"/>
            <a:t>दें</a:t>
          </a:r>
          <a:r>
            <a:rPr lang="en-US" sz="1800" dirty="0"/>
            <a:t> — </a:t>
          </a:r>
          <a:r>
            <a:rPr lang="en-US" sz="1800" dirty="0" err="1"/>
            <a:t>एक</a:t>
          </a:r>
          <a:r>
            <a:rPr lang="en-US" sz="1800" dirty="0"/>
            <a:t> </a:t>
          </a:r>
          <a:r>
            <a:rPr lang="en-US" sz="1800" dirty="0" err="1"/>
            <a:t>ही</a:t>
          </a:r>
          <a:r>
            <a:rPr lang="en-US" sz="1800" dirty="0"/>
            <a:t> </a:t>
          </a:r>
          <a:r>
            <a:rPr lang="en-US" sz="1800" dirty="0" err="1"/>
            <a:t>जोड़ी</a:t>
          </a:r>
          <a:r>
            <a:rPr lang="en-US" sz="1800" dirty="0"/>
            <a:t> </a:t>
          </a:r>
          <a:r>
            <a:rPr lang="en-US" sz="1800" dirty="0" err="1"/>
            <a:t>दस्ताने</a:t>
          </a:r>
          <a:r>
            <a:rPr lang="en-US" sz="1800" dirty="0"/>
            <a:t> </a:t>
          </a:r>
          <a:r>
            <a:rPr lang="en-US" sz="1800" dirty="0" err="1"/>
            <a:t>एक</a:t>
          </a:r>
          <a:r>
            <a:rPr lang="en-US" sz="1800" dirty="0"/>
            <a:t> </a:t>
          </a:r>
          <a:r>
            <a:rPr lang="en-US" sz="1800" dirty="0" err="1"/>
            <a:t>से</a:t>
          </a:r>
          <a:r>
            <a:rPr lang="en-US" sz="1800" dirty="0"/>
            <a:t> </a:t>
          </a:r>
          <a:r>
            <a:rPr lang="en-US" sz="1800" dirty="0" err="1"/>
            <a:t>अधिक</a:t>
          </a:r>
          <a:r>
            <a:rPr lang="en-US" sz="1800" dirty="0"/>
            <a:t> </a:t>
          </a:r>
          <a:r>
            <a:rPr lang="en-US" sz="1800" dirty="0" err="1"/>
            <a:t>रोगियों</a:t>
          </a:r>
          <a:r>
            <a:rPr lang="en-US" sz="1800" dirty="0"/>
            <a:t> </a:t>
          </a:r>
          <a:r>
            <a:rPr lang="en-US" sz="1800" dirty="0" err="1"/>
            <a:t>की</a:t>
          </a:r>
          <a:r>
            <a:rPr lang="en-US" sz="1800" dirty="0"/>
            <a:t> </a:t>
          </a:r>
          <a:r>
            <a:rPr lang="en-US" sz="1800" dirty="0" err="1"/>
            <a:t>देखभाल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लिए</a:t>
          </a:r>
          <a:r>
            <a:rPr lang="en-US" sz="1800" dirty="0"/>
            <a:t> </a:t>
          </a:r>
          <a:r>
            <a:rPr lang="en-US" sz="1800" dirty="0" err="1"/>
            <a:t>उपयोग</a:t>
          </a:r>
          <a:r>
            <a:rPr lang="en-US" sz="1800" dirty="0"/>
            <a:t> </a:t>
          </a:r>
          <a:r>
            <a:rPr lang="en-US" sz="1800" dirty="0" err="1"/>
            <a:t>नहीं</a:t>
          </a:r>
          <a:r>
            <a:rPr lang="en-US" sz="1800" dirty="0"/>
            <a:t> </a:t>
          </a:r>
          <a:r>
            <a:rPr lang="en-US" sz="1800" dirty="0" err="1"/>
            <a:t>की</a:t>
          </a:r>
          <a:r>
            <a:rPr lang="en-US" sz="1800" dirty="0"/>
            <a:t> </a:t>
          </a:r>
          <a:r>
            <a:rPr lang="en-US" sz="1800" dirty="0" err="1"/>
            <a:t>जानी</a:t>
          </a:r>
          <a:r>
            <a:rPr lang="en-US" sz="1800" dirty="0"/>
            <a:t> </a:t>
          </a:r>
          <a:r>
            <a:rPr lang="en-US" sz="1800" dirty="0" err="1"/>
            <a:t>चाहिए</a:t>
          </a:r>
          <a:r>
            <a:rPr lang="en-US" sz="1800" dirty="0">
              <a:latin typeface="Calibri Light"/>
              <a:ea typeface="Calibri Light"/>
              <a:cs typeface="Calibri Light"/>
            </a:rPr>
            <a:t>)</a:t>
          </a:r>
          <a:endParaRPr lang="en-IN" sz="1900" dirty="0">
            <a:latin typeface="Cambria"/>
            <a:ea typeface="Cambria"/>
          </a:endParaRPr>
        </a:p>
      </dgm:t>
    </dgm:pt>
    <dgm:pt modelId="{800162A8-9AE1-43F6-923A-5AE74431585E}" type="parTrans" cxnId="{613EF124-E8A2-461C-B741-65CCD9171C24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B2E003-BA27-4F24-9D74-93D951A3E667}" type="sibTrans" cxnId="{613EF124-E8A2-461C-B741-65CCD9171C24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C6D329-1888-4518-BAF1-1F002488023A}">
      <dgm:prSet/>
      <dgm:spPr/>
      <dgm:t>
        <a:bodyPr/>
        <a:lstStyle/>
        <a:p>
          <a:pPr rtl="0"/>
          <a:r>
            <a:rPr lang="en-US" sz="18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Change gloves between tasks and procedures if moving from a contaminated body site to another body site on the same patient </a:t>
          </a:r>
          <a:r>
            <a:rPr lang="en-US" sz="1800" dirty="0">
              <a:latin typeface="Cambria"/>
              <a:ea typeface="Cambria"/>
            </a:rPr>
            <a:t>(</a:t>
          </a:r>
          <a:r>
            <a:rPr lang="en-US" sz="1800" dirty="0" err="1"/>
            <a:t>यदि</a:t>
          </a:r>
          <a:r>
            <a:rPr lang="en-US" sz="1800" dirty="0"/>
            <a:t> </a:t>
          </a:r>
          <a:r>
            <a:rPr lang="en-US" sz="1800" dirty="0" err="1"/>
            <a:t>एक</a:t>
          </a:r>
          <a:r>
            <a:rPr lang="en-US" sz="1800" dirty="0"/>
            <a:t> </a:t>
          </a:r>
          <a:r>
            <a:rPr lang="en-US" sz="1800" dirty="0" err="1"/>
            <a:t>ही</a:t>
          </a:r>
          <a:r>
            <a:rPr lang="en-US" sz="1800" dirty="0"/>
            <a:t> </a:t>
          </a:r>
          <a:r>
            <a:rPr lang="en-US" sz="1800" dirty="0" err="1"/>
            <a:t>रोगी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शरीर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संक्रमित</a:t>
          </a:r>
          <a:r>
            <a:rPr lang="en-US" sz="1800" dirty="0"/>
            <a:t> </a:t>
          </a:r>
          <a:r>
            <a:rPr lang="en-US" sz="1800" dirty="0" err="1"/>
            <a:t>भाग</a:t>
          </a:r>
          <a:r>
            <a:rPr lang="en-US" sz="1800" dirty="0"/>
            <a:t> </a:t>
          </a:r>
          <a:r>
            <a:rPr lang="en-US" sz="1800" dirty="0" err="1"/>
            <a:t>से</a:t>
          </a:r>
          <a:r>
            <a:rPr lang="en-US" sz="1800" dirty="0"/>
            <a:t> </a:t>
          </a:r>
          <a:r>
            <a:rPr lang="en-US" sz="1800" dirty="0" err="1"/>
            <a:t>किसी</a:t>
          </a:r>
          <a:r>
            <a:rPr lang="en-US" sz="1800" dirty="0"/>
            <a:t> </a:t>
          </a:r>
          <a:r>
            <a:rPr lang="en-US" sz="1800" dirty="0" err="1"/>
            <a:t>अन्य</a:t>
          </a:r>
          <a:r>
            <a:rPr lang="en-US" sz="1800" dirty="0"/>
            <a:t> </a:t>
          </a:r>
          <a:r>
            <a:rPr lang="en-US" sz="1800" dirty="0" err="1"/>
            <a:t>भाग</a:t>
          </a:r>
          <a:r>
            <a:rPr lang="en-US" sz="1800" dirty="0"/>
            <a:t> </a:t>
          </a:r>
          <a:r>
            <a:rPr lang="en-US" sz="1800" dirty="0" err="1"/>
            <a:t>पर</a:t>
          </a:r>
          <a:r>
            <a:rPr lang="en-US" sz="1800" dirty="0"/>
            <a:t> </a:t>
          </a:r>
          <a:r>
            <a:rPr lang="en-US" sz="1800" dirty="0" err="1"/>
            <a:t>जा</a:t>
          </a:r>
          <a:r>
            <a:rPr lang="en-US" sz="1800" dirty="0"/>
            <a:t> </a:t>
          </a:r>
          <a:r>
            <a:rPr lang="en-US" sz="1800" dirty="0" err="1"/>
            <a:t>रहे</a:t>
          </a:r>
          <a:r>
            <a:rPr lang="en-US" sz="1800" dirty="0"/>
            <a:t> </a:t>
          </a:r>
          <a:r>
            <a:rPr lang="en-US" sz="1800" dirty="0" err="1"/>
            <a:t>हों</a:t>
          </a:r>
          <a:r>
            <a:rPr lang="en-US" sz="1800" dirty="0"/>
            <a:t>, </a:t>
          </a:r>
          <a:r>
            <a:rPr lang="en-US" sz="1800" dirty="0" err="1"/>
            <a:t>तो</a:t>
          </a:r>
          <a:r>
            <a:rPr lang="en-US" sz="1800" dirty="0"/>
            <a:t> </a:t>
          </a:r>
          <a:r>
            <a:rPr lang="en-US" sz="1800" dirty="0" err="1"/>
            <a:t>कार्य</a:t>
          </a:r>
          <a:r>
            <a:rPr lang="en-US" sz="1800" dirty="0"/>
            <a:t> </a:t>
          </a:r>
          <a:r>
            <a:rPr lang="en-US" sz="1800" dirty="0" err="1"/>
            <a:t>या</a:t>
          </a:r>
          <a:r>
            <a:rPr lang="en-US" sz="1800" dirty="0"/>
            <a:t> </a:t>
          </a:r>
          <a:r>
            <a:rPr lang="en-US" sz="1800" dirty="0" err="1"/>
            <a:t>प्रक्रिया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बीच</a:t>
          </a:r>
          <a:r>
            <a:rPr lang="en-US" sz="1800" dirty="0"/>
            <a:t> </a:t>
          </a:r>
          <a:r>
            <a:rPr lang="en-US" sz="1800" dirty="0" err="1"/>
            <a:t>दस्ताने</a:t>
          </a:r>
          <a:r>
            <a:rPr lang="en-US" sz="1800" dirty="0"/>
            <a:t> </a:t>
          </a:r>
          <a:r>
            <a:rPr lang="en-US" sz="1800" dirty="0" err="1"/>
            <a:t>बदलें</a:t>
          </a:r>
          <a:r>
            <a:rPr lang="en-US" sz="1800" dirty="0">
              <a:latin typeface="Calibri Light"/>
              <a:ea typeface="Calibri Light"/>
              <a:cs typeface="Calibri Light"/>
            </a:rPr>
            <a:t>)</a:t>
          </a:r>
          <a:endParaRPr lang="en-IN" sz="1900" dirty="0">
            <a:latin typeface="Cambria"/>
            <a:ea typeface="Cambria"/>
          </a:endParaRPr>
        </a:p>
      </dgm:t>
    </dgm:pt>
    <dgm:pt modelId="{B77DB217-F678-4B99-904E-EBD70F07116E}" type="parTrans" cxnId="{35BCE970-E3BF-4959-8986-03CD09DFA2CA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A3CC13-9359-4B0F-A9F4-3293B31784CE}" type="sibTrans" cxnId="{35BCE970-E3BF-4959-8986-03CD09DFA2CA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4FAD02-3DCE-42F8-9FDF-E806323ED1F3}">
      <dgm:prSet/>
      <dgm:spPr/>
      <dgm:t>
        <a:bodyPr/>
        <a:lstStyle/>
        <a:p>
          <a:pPr rtl="0"/>
          <a:r>
            <a:rPr lang="en-US" sz="18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Wear sterile gloves for aseptic procedures, such as surgery or catheter insertion</a:t>
          </a:r>
          <a:r>
            <a:rPr lang="en-US" sz="1800" dirty="0">
              <a:latin typeface="Cambria"/>
              <a:ea typeface="Cambria"/>
            </a:rPr>
            <a:t> (</a:t>
          </a:r>
          <a:r>
            <a:rPr lang="en-US" sz="1800" dirty="0" err="1"/>
            <a:t>शल्य</a:t>
          </a:r>
          <a:r>
            <a:rPr lang="en-US" sz="1800" dirty="0"/>
            <a:t> </a:t>
          </a:r>
          <a:r>
            <a:rPr lang="en-US" sz="1800" dirty="0" err="1"/>
            <a:t>चिकित्सा</a:t>
          </a:r>
          <a:r>
            <a:rPr lang="en-US" sz="1800" dirty="0"/>
            <a:t> </a:t>
          </a:r>
          <a:r>
            <a:rPr lang="en-US" sz="1800" dirty="0" err="1"/>
            <a:t>या</a:t>
          </a:r>
          <a:r>
            <a:rPr lang="en-US" sz="1800" dirty="0"/>
            <a:t> </a:t>
          </a:r>
          <a:r>
            <a:rPr lang="en-US" sz="1800" dirty="0" err="1"/>
            <a:t>कैथेटर</a:t>
          </a:r>
          <a:r>
            <a:rPr lang="en-US" sz="1800" dirty="0"/>
            <a:t> </a:t>
          </a:r>
          <a:r>
            <a:rPr lang="en-US" sz="1800" dirty="0" err="1"/>
            <a:t>डालने</a:t>
          </a:r>
          <a:r>
            <a:rPr lang="en-US" sz="1800" dirty="0"/>
            <a:t> </a:t>
          </a:r>
          <a:r>
            <a:rPr lang="en-US" sz="1800" dirty="0" err="1"/>
            <a:t>जैसी</a:t>
          </a:r>
          <a:r>
            <a:rPr lang="en-US" sz="1800" dirty="0"/>
            <a:t> </a:t>
          </a:r>
          <a:r>
            <a:rPr lang="en-US" sz="1800" dirty="0" err="1"/>
            <a:t>निष्क्रम</a:t>
          </a:r>
          <a:r>
            <a:rPr lang="en-US" sz="1800" dirty="0"/>
            <a:t> (aseptic) </a:t>
          </a:r>
          <a:r>
            <a:rPr lang="en-US" sz="1800" dirty="0" err="1"/>
            <a:t>प्रक्रियाओं</a:t>
          </a:r>
          <a:r>
            <a:rPr lang="en-US" sz="1800" dirty="0"/>
            <a:t> </a:t>
          </a:r>
          <a:r>
            <a:rPr lang="en-US" sz="1800" dirty="0" err="1"/>
            <a:t>के</a:t>
          </a:r>
          <a:r>
            <a:rPr lang="en-US" sz="1800" dirty="0"/>
            <a:t> </a:t>
          </a:r>
          <a:r>
            <a:rPr lang="en-US" sz="1800" dirty="0" err="1"/>
            <a:t>लिए</a:t>
          </a:r>
          <a:r>
            <a:rPr lang="en-US" sz="1800" dirty="0"/>
            <a:t> </a:t>
          </a:r>
          <a:r>
            <a:rPr lang="en-US" sz="1800" dirty="0" err="1"/>
            <a:t>निष्फल</a:t>
          </a:r>
          <a:r>
            <a:rPr lang="en-US" sz="1800" dirty="0"/>
            <a:t> (sterile) </a:t>
          </a:r>
          <a:r>
            <a:rPr lang="en-US" sz="1800" dirty="0" err="1"/>
            <a:t>दस्ताने</a:t>
          </a:r>
          <a:r>
            <a:rPr lang="en-US" sz="1800" dirty="0"/>
            <a:t> </a:t>
          </a:r>
          <a:r>
            <a:rPr lang="en-US" sz="1800" dirty="0" err="1"/>
            <a:t>पहनें</a:t>
          </a:r>
          <a:r>
            <a:rPr lang="en-US" sz="1800" dirty="0">
              <a:latin typeface="Calibri Light"/>
              <a:ea typeface="Calibri Light"/>
              <a:cs typeface="Calibri Light"/>
            </a:rPr>
            <a:t>)</a:t>
          </a:r>
          <a:endParaRPr lang="en-IN" sz="1800" dirty="0">
            <a:latin typeface="Cambria"/>
            <a:ea typeface="Cambria"/>
          </a:endParaRPr>
        </a:p>
      </dgm:t>
    </dgm:pt>
    <dgm:pt modelId="{24E50122-EA13-4D24-880C-2C4FBBF0E048}" type="parTrans" cxnId="{A875F031-7870-43A0-9CF3-8FD76BFAE66D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0C263A-5C4D-4BBD-8A7F-36BA49CD56D7}" type="sibTrans" cxnId="{A875F031-7870-43A0-9CF3-8FD76BFAE66D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014F61-2917-49C9-9CEA-B248D84D3881}">
      <dgm:prSet/>
      <dgm:spPr/>
      <dgm:t>
        <a:bodyPr/>
        <a:lstStyle/>
        <a:p>
          <a:pPr rtl="0"/>
          <a:r>
            <a:rPr lang="en-US" sz="19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Do not reuse gloves after reprocessing or decontamination, as this is not recommended </a:t>
          </a:r>
          <a:r>
            <a:rPr lang="en-US" sz="1900" dirty="0">
              <a:latin typeface="Cambria"/>
              <a:ea typeface="Cambria"/>
            </a:rPr>
            <a:t>(</a:t>
          </a:r>
          <a:r>
            <a:rPr lang="en-US" sz="1900" dirty="0" err="1"/>
            <a:t>दस्तानों</a:t>
          </a:r>
          <a:r>
            <a:rPr lang="en-US" sz="1900" dirty="0"/>
            <a:t> </a:t>
          </a:r>
          <a:r>
            <a:rPr lang="en-US" sz="1900" dirty="0" err="1"/>
            <a:t>को</a:t>
          </a:r>
          <a:r>
            <a:rPr lang="en-US" sz="1900" dirty="0"/>
            <a:t> </a:t>
          </a:r>
          <a:r>
            <a:rPr lang="en-US" sz="1900" dirty="0" err="1"/>
            <a:t>पुनः</a:t>
          </a:r>
          <a:r>
            <a:rPr lang="en-US" sz="1900" dirty="0"/>
            <a:t> </a:t>
          </a:r>
          <a:r>
            <a:rPr lang="en-US" sz="1900" dirty="0" err="1"/>
            <a:t>प्रसंस्करण</a:t>
          </a:r>
          <a:r>
            <a:rPr lang="en-US" sz="1900" dirty="0"/>
            <a:t> (reprocessing) </a:t>
          </a:r>
          <a:r>
            <a:rPr lang="en-US" sz="1900" dirty="0" err="1"/>
            <a:t>या</a:t>
          </a:r>
          <a:r>
            <a:rPr lang="en-US" sz="1900" dirty="0"/>
            <a:t> </a:t>
          </a:r>
          <a:r>
            <a:rPr lang="en-US" sz="1900" dirty="0" err="1"/>
            <a:t>डी-कंटैमिनेशन</a:t>
          </a:r>
          <a:r>
            <a:rPr lang="en-US" sz="1900" dirty="0"/>
            <a:t> (decontamination) </a:t>
          </a:r>
          <a:r>
            <a:rPr lang="en-US" sz="1900" dirty="0" err="1"/>
            <a:t>के</a:t>
          </a:r>
          <a:r>
            <a:rPr lang="en-US" sz="1900" dirty="0"/>
            <a:t> </a:t>
          </a:r>
          <a:r>
            <a:rPr lang="en-US" sz="1900" dirty="0" err="1"/>
            <a:t>बाद</a:t>
          </a:r>
          <a:r>
            <a:rPr lang="en-US" sz="1900" dirty="0"/>
            <a:t> </a:t>
          </a:r>
          <a:r>
            <a:rPr lang="en-US" sz="1900" dirty="0" err="1"/>
            <a:t>दोबारा</a:t>
          </a:r>
          <a:r>
            <a:rPr lang="en-US" sz="1900" dirty="0"/>
            <a:t> </a:t>
          </a:r>
          <a:r>
            <a:rPr lang="en-US" sz="1900" dirty="0" err="1"/>
            <a:t>उपयोग</a:t>
          </a:r>
          <a:r>
            <a:rPr lang="en-US" sz="1900" dirty="0"/>
            <a:t> न </a:t>
          </a:r>
          <a:r>
            <a:rPr lang="en-US" sz="1900" dirty="0" err="1"/>
            <a:t>करें</a:t>
          </a:r>
          <a:r>
            <a:rPr lang="en-US" sz="1900" dirty="0"/>
            <a:t>, </a:t>
          </a:r>
          <a:r>
            <a:rPr lang="en-US" sz="1900" dirty="0" err="1"/>
            <a:t>क्योंकि</a:t>
          </a:r>
          <a:r>
            <a:rPr lang="en-US" sz="1900" dirty="0"/>
            <a:t> </a:t>
          </a:r>
          <a:r>
            <a:rPr lang="en-US" sz="1900" dirty="0" err="1"/>
            <a:t>यह</a:t>
          </a:r>
          <a:r>
            <a:rPr lang="en-US" sz="1900" dirty="0"/>
            <a:t> </a:t>
          </a:r>
          <a:r>
            <a:rPr lang="en-US" sz="1900" dirty="0" err="1"/>
            <a:t>अनुशंसित</a:t>
          </a:r>
          <a:r>
            <a:rPr lang="en-US" sz="1900" dirty="0"/>
            <a:t> </a:t>
          </a:r>
          <a:r>
            <a:rPr lang="en-US" sz="1900" dirty="0" err="1"/>
            <a:t>नहीं</a:t>
          </a:r>
          <a:r>
            <a:rPr lang="en-US" sz="1900" dirty="0"/>
            <a:t> </a:t>
          </a:r>
          <a:r>
            <a:rPr lang="en-US" sz="1900" dirty="0" err="1"/>
            <a:t>है</a:t>
          </a:r>
          <a:r>
            <a:rPr lang="en-US" sz="1900" dirty="0">
              <a:latin typeface="Calibri Light"/>
              <a:ea typeface="Calibri Light"/>
              <a:cs typeface="Calibri Light"/>
            </a:rPr>
            <a:t>)</a:t>
          </a:r>
          <a:endParaRPr lang="en-IN" sz="1900" dirty="0">
            <a:latin typeface="Cambria"/>
            <a:ea typeface="Cambria"/>
          </a:endParaRPr>
        </a:p>
      </dgm:t>
    </dgm:pt>
    <dgm:pt modelId="{461F7212-0138-4D4C-8B41-79EA00B6678C}" type="parTrans" cxnId="{07AFE3D4-B9FB-4218-884C-ACBE936A00CA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277E1E-804B-4E3F-B094-A09B4F372112}" type="sibTrans" cxnId="{07AFE3D4-B9FB-4218-884C-ACBE936A00CA}">
      <dgm:prSet/>
      <dgm:spPr/>
      <dgm:t>
        <a:bodyPr/>
        <a:lstStyle/>
        <a:p>
          <a:endParaRPr lang="en-IN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441482-E594-4A6B-A4CF-E9FBAD5E588F}" type="pres">
      <dgm:prSet presAssocID="{F482D902-E376-4866-9B60-5351F919259F}" presName="vert0" presStyleCnt="0">
        <dgm:presLayoutVars>
          <dgm:dir/>
          <dgm:animOne val="branch"/>
          <dgm:animLvl val="lvl"/>
        </dgm:presLayoutVars>
      </dgm:prSet>
      <dgm:spPr/>
    </dgm:pt>
    <dgm:pt modelId="{CD845DAC-FD04-46F3-9DC0-FC3856E3C213}" type="pres">
      <dgm:prSet presAssocID="{2F7314A5-9BC5-4C13-8551-00E67A8DB658}" presName="thickLine" presStyleLbl="alignNode1" presStyleIdx="0" presStyleCnt="5"/>
      <dgm:spPr/>
    </dgm:pt>
    <dgm:pt modelId="{D4DA1808-5914-42DD-BB68-08FF0E9DF790}" type="pres">
      <dgm:prSet presAssocID="{2F7314A5-9BC5-4C13-8551-00E67A8DB658}" presName="horz1" presStyleCnt="0"/>
      <dgm:spPr/>
    </dgm:pt>
    <dgm:pt modelId="{272AD033-AC13-4149-9FAC-AB127B7C2021}" type="pres">
      <dgm:prSet presAssocID="{2F7314A5-9BC5-4C13-8551-00E67A8DB658}" presName="tx1" presStyleLbl="revTx" presStyleIdx="0" presStyleCnt="5"/>
      <dgm:spPr/>
    </dgm:pt>
    <dgm:pt modelId="{D5DB5F08-907B-4D0B-A26D-258C656B0E6A}" type="pres">
      <dgm:prSet presAssocID="{2F7314A5-9BC5-4C13-8551-00E67A8DB658}" presName="vert1" presStyleCnt="0"/>
      <dgm:spPr/>
    </dgm:pt>
    <dgm:pt modelId="{E6F424DD-85A5-4D60-9F35-49BB6FF54D34}" type="pres">
      <dgm:prSet presAssocID="{41A15296-853C-45D6-9D41-31425E4B80A4}" presName="thickLine" presStyleLbl="alignNode1" presStyleIdx="1" presStyleCnt="5"/>
      <dgm:spPr/>
    </dgm:pt>
    <dgm:pt modelId="{2F8DC632-3F99-441D-8DB6-B261CEDF8ECB}" type="pres">
      <dgm:prSet presAssocID="{41A15296-853C-45D6-9D41-31425E4B80A4}" presName="horz1" presStyleCnt="0"/>
      <dgm:spPr/>
    </dgm:pt>
    <dgm:pt modelId="{AC3A0CEE-E9EA-413F-9865-7E363C939ABC}" type="pres">
      <dgm:prSet presAssocID="{41A15296-853C-45D6-9D41-31425E4B80A4}" presName="tx1" presStyleLbl="revTx" presStyleIdx="1" presStyleCnt="5"/>
      <dgm:spPr/>
    </dgm:pt>
    <dgm:pt modelId="{4A534950-4E36-48E3-9996-BAB4FB3A5475}" type="pres">
      <dgm:prSet presAssocID="{41A15296-853C-45D6-9D41-31425E4B80A4}" presName="vert1" presStyleCnt="0"/>
      <dgm:spPr/>
    </dgm:pt>
    <dgm:pt modelId="{9295B40B-6132-4333-9CC5-DD9EA2E7730A}" type="pres">
      <dgm:prSet presAssocID="{4CC6D329-1888-4518-BAF1-1F002488023A}" presName="thickLine" presStyleLbl="alignNode1" presStyleIdx="2" presStyleCnt="5"/>
      <dgm:spPr/>
    </dgm:pt>
    <dgm:pt modelId="{80C14EE0-B005-4B6C-A82E-4F808D28C24A}" type="pres">
      <dgm:prSet presAssocID="{4CC6D329-1888-4518-BAF1-1F002488023A}" presName="horz1" presStyleCnt="0"/>
      <dgm:spPr/>
    </dgm:pt>
    <dgm:pt modelId="{D89ACDEE-0227-4804-B76C-D5EB82121342}" type="pres">
      <dgm:prSet presAssocID="{4CC6D329-1888-4518-BAF1-1F002488023A}" presName="tx1" presStyleLbl="revTx" presStyleIdx="2" presStyleCnt="5"/>
      <dgm:spPr/>
    </dgm:pt>
    <dgm:pt modelId="{7A5131CF-3FE9-4616-AC5B-904F6CE1062B}" type="pres">
      <dgm:prSet presAssocID="{4CC6D329-1888-4518-BAF1-1F002488023A}" presName="vert1" presStyleCnt="0"/>
      <dgm:spPr/>
    </dgm:pt>
    <dgm:pt modelId="{9CE35DBB-5065-4324-A2AF-6C72959137CF}" type="pres">
      <dgm:prSet presAssocID="{434FAD02-3DCE-42F8-9FDF-E806323ED1F3}" presName="thickLine" presStyleLbl="alignNode1" presStyleIdx="3" presStyleCnt="5"/>
      <dgm:spPr/>
    </dgm:pt>
    <dgm:pt modelId="{B4EFCC51-3FA5-4E88-8208-D3289C86DEA7}" type="pres">
      <dgm:prSet presAssocID="{434FAD02-3DCE-42F8-9FDF-E806323ED1F3}" presName="horz1" presStyleCnt="0"/>
      <dgm:spPr/>
    </dgm:pt>
    <dgm:pt modelId="{03857EA9-9020-4991-A022-28FCD97D1C05}" type="pres">
      <dgm:prSet presAssocID="{434FAD02-3DCE-42F8-9FDF-E806323ED1F3}" presName="tx1" presStyleLbl="revTx" presStyleIdx="3" presStyleCnt="5"/>
      <dgm:spPr/>
    </dgm:pt>
    <dgm:pt modelId="{6B456D13-D911-4ED2-96F8-4CDB773EB98E}" type="pres">
      <dgm:prSet presAssocID="{434FAD02-3DCE-42F8-9FDF-E806323ED1F3}" presName="vert1" presStyleCnt="0"/>
      <dgm:spPr/>
    </dgm:pt>
    <dgm:pt modelId="{201B7222-3E08-4BAD-94E8-F598AC2C561B}" type="pres">
      <dgm:prSet presAssocID="{90014F61-2917-49C9-9CEA-B248D84D3881}" presName="thickLine" presStyleLbl="alignNode1" presStyleIdx="4" presStyleCnt="5"/>
      <dgm:spPr/>
    </dgm:pt>
    <dgm:pt modelId="{B0904BA8-7339-4E53-93D2-331D3617D1FD}" type="pres">
      <dgm:prSet presAssocID="{90014F61-2917-49C9-9CEA-B248D84D3881}" presName="horz1" presStyleCnt="0"/>
      <dgm:spPr/>
    </dgm:pt>
    <dgm:pt modelId="{EB893C57-1DF4-4B61-8BD7-2D8517200457}" type="pres">
      <dgm:prSet presAssocID="{90014F61-2917-49C9-9CEA-B248D84D3881}" presName="tx1" presStyleLbl="revTx" presStyleIdx="4" presStyleCnt="5"/>
      <dgm:spPr/>
    </dgm:pt>
    <dgm:pt modelId="{35E8A535-BC86-4079-832B-DABBDB7D2496}" type="pres">
      <dgm:prSet presAssocID="{90014F61-2917-49C9-9CEA-B248D84D3881}" presName="vert1" presStyleCnt="0"/>
      <dgm:spPr/>
    </dgm:pt>
  </dgm:ptLst>
  <dgm:cxnLst>
    <dgm:cxn modelId="{613EF124-E8A2-461C-B741-65CCD9171C24}" srcId="{F482D902-E376-4866-9B60-5351F919259F}" destId="{41A15296-853C-45D6-9D41-31425E4B80A4}" srcOrd="1" destOrd="0" parTransId="{800162A8-9AE1-43F6-923A-5AE74431585E}" sibTransId="{A3B2E003-BA27-4F24-9D74-93D951A3E667}"/>
    <dgm:cxn modelId="{A875F031-7870-43A0-9CF3-8FD76BFAE66D}" srcId="{F482D902-E376-4866-9B60-5351F919259F}" destId="{434FAD02-3DCE-42F8-9FDF-E806323ED1F3}" srcOrd="3" destOrd="0" parTransId="{24E50122-EA13-4D24-880C-2C4FBBF0E048}" sibTransId="{380C263A-5C4D-4BBD-8A7F-36BA49CD56D7}"/>
    <dgm:cxn modelId="{58333860-7704-40A7-863E-9BD92D5FF47F}" type="presOf" srcId="{90014F61-2917-49C9-9CEA-B248D84D3881}" destId="{EB893C57-1DF4-4B61-8BD7-2D8517200457}" srcOrd="0" destOrd="0" presId="urn:microsoft.com/office/officeart/2008/layout/LinedList"/>
    <dgm:cxn modelId="{35BCE970-E3BF-4959-8986-03CD09DFA2CA}" srcId="{F482D902-E376-4866-9B60-5351F919259F}" destId="{4CC6D329-1888-4518-BAF1-1F002488023A}" srcOrd="2" destOrd="0" parTransId="{B77DB217-F678-4B99-904E-EBD70F07116E}" sibTransId="{DBA3CC13-9359-4B0F-A9F4-3293B31784CE}"/>
    <dgm:cxn modelId="{0D38817E-82B0-45CF-8323-90F949420121}" type="presOf" srcId="{434FAD02-3DCE-42F8-9FDF-E806323ED1F3}" destId="{03857EA9-9020-4991-A022-28FCD97D1C05}" srcOrd="0" destOrd="0" presId="urn:microsoft.com/office/officeart/2008/layout/LinedList"/>
    <dgm:cxn modelId="{BEF27784-A37C-47F7-BC38-95AE6B8FA074}" type="presOf" srcId="{4CC6D329-1888-4518-BAF1-1F002488023A}" destId="{D89ACDEE-0227-4804-B76C-D5EB82121342}" srcOrd="0" destOrd="0" presId="urn:microsoft.com/office/officeart/2008/layout/LinedList"/>
    <dgm:cxn modelId="{EA78CF92-387D-48CC-B3AB-B355477AD432}" srcId="{F482D902-E376-4866-9B60-5351F919259F}" destId="{2F7314A5-9BC5-4C13-8551-00E67A8DB658}" srcOrd="0" destOrd="0" parTransId="{A94D1E6F-1380-4B63-AC49-DFF643D1A56A}" sibTransId="{3A791053-AFDF-4F0C-BE72-CAE74CBBD104}"/>
    <dgm:cxn modelId="{59E02EC0-6E4A-47D1-9525-2632E98CC89F}" type="presOf" srcId="{41A15296-853C-45D6-9D41-31425E4B80A4}" destId="{AC3A0CEE-E9EA-413F-9865-7E363C939ABC}" srcOrd="0" destOrd="0" presId="urn:microsoft.com/office/officeart/2008/layout/LinedList"/>
    <dgm:cxn modelId="{130001D1-27B1-4462-B57D-5DCF279EED32}" type="presOf" srcId="{2F7314A5-9BC5-4C13-8551-00E67A8DB658}" destId="{272AD033-AC13-4149-9FAC-AB127B7C2021}" srcOrd="0" destOrd="0" presId="urn:microsoft.com/office/officeart/2008/layout/LinedList"/>
    <dgm:cxn modelId="{07AFE3D4-B9FB-4218-884C-ACBE936A00CA}" srcId="{F482D902-E376-4866-9B60-5351F919259F}" destId="{90014F61-2917-49C9-9CEA-B248D84D3881}" srcOrd="4" destOrd="0" parTransId="{461F7212-0138-4D4C-8B41-79EA00B6678C}" sibTransId="{35277E1E-804B-4E3F-B094-A09B4F372112}"/>
    <dgm:cxn modelId="{FF5A89EB-5DEA-4C44-94B7-488F652AADBB}" type="presOf" srcId="{F482D902-E376-4866-9B60-5351F919259F}" destId="{C1441482-E594-4A6B-A4CF-E9FBAD5E588F}" srcOrd="0" destOrd="0" presId="urn:microsoft.com/office/officeart/2008/layout/LinedList"/>
    <dgm:cxn modelId="{74231334-1892-44D0-9900-DF7E7A017780}" type="presParOf" srcId="{C1441482-E594-4A6B-A4CF-E9FBAD5E588F}" destId="{CD845DAC-FD04-46F3-9DC0-FC3856E3C213}" srcOrd="0" destOrd="0" presId="urn:microsoft.com/office/officeart/2008/layout/LinedList"/>
    <dgm:cxn modelId="{B0AD997C-7C0A-49B9-95D7-FD85597EC53E}" type="presParOf" srcId="{C1441482-E594-4A6B-A4CF-E9FBAD5E588F}" destId="{D4DA1808-5914-42DD-BB68-08FF0E9DF790}" srcOrd="1" destOrd="0" presId="urn:microsoft.com/office/officeart/2008/layout/LinedList"/>
    <dgm:cxn modelId="{E4F27244-5E08-46AF-9976-1214901567E9}" type="presParOf" srcId="{D4DA1808-5914-42DD-BB68-08FF0E9DF790}" destId="{272AD033-AC13-4149-9FAC-AB127B7C2021}" srcOrd="0" destOrd="0" presId="urn:microsoft.com/office/officeart/2008/layout/LinedList"/>
    <dgm:cxn modelId="{1BD7C57C-B61A-401B-B091-189BFD94AB7A}" type="presParOf" srcId="{D4DA1808-5914-42DD-BB68-08FF0E9DF790}" destId="{D5DB5F08-907B-4D0B-A26D-258C656B0E6A}" srcOrd="1" destOrd="0" presId="urn:microsoft.com/office/officeart/2008/layout/LinedList"/>
    <dgm:cxn modelId="{07943AC5-FB50-46B9-A8EE-236CAF1A56C8}" type="presParOf" srcId="{C1441482-E594-4A6B-A4CF-E9FBAD5E588F}" destId="{E6F424DD-85A5-4D60-9F35-49BB6FF54D34}" srcOrd="2" destOrd="0" presId="urn:microsoft.com/office/officeart/2008/layout/LinedList"/>
    <dgm:cxn modelId="{CE435B8F-1C60-42F4-8C1C-1108975414E7}" type="presParOf" srcId="{C1441482-E594-4A6B-A4CF-E9FBAD5E588F}" destId="{2F8DC632-3F99-441D-8DB6-B261CEDF8ECB}" srcOrd="3" destOrd="0" presId="urn:microsoft.com/office/officeart/2008/layout/LinedList"/>
    <dgm:cxn modelId="{B30672C5-4AD7-4B9E-A13F-288DD4725661}" type="presParOf" srcId="{2F8DC632-3F99-441D-8DB6-B261CEDF8ECB}" destId="{AC3A0CEE-E9EA-413F-9865-7E363C939ABC}" srcOrd="0" destOrd="0" presId="urn:microsoft.com/office/officeart/2008/layout/LinedList"/>
    <dgm:cxn modelId="{BF74AFB3-5A16-4891-B9BC-A4FC7228FC28}" type="presParOf" srcId="{2F8DC632-3F99-441D-8DB6-B261CEDF8ECB}" destId="{4A534950-4E36-48E3-9996-BAB4FB3A5475}" srcOrd="1" destOrd="0" presId="urn:microsoft.com/office/officeart/2008/layout/LinedList"/>
    <dgm:cxn modelId="{2DACC43B-B63D-49F7-A8BB-DA2DBFAC7934}" type="presParOf" srcId="{C1441482-E594-4A6B-A4CF-E9FBAD5E588F}" destId="{9295B40B-6132-4333-9CC5-DD9EA2E7730A}" srcOrd="4" destOrd="0" presId="urn:microsoft.com/office/officeart/2008/layout/LinedList"/>
    <dgm:cxn modelId="{25F51BF7-32E5-4B81-B846-C6E851B26D0A}" type="presParOf" srcId="{C1441482-E594-4A6B-A4CF-E9FBAD5E588F}" destId="{80C14EE0-B005-4B6C-A82E-4F808D28C24A}" srcOrd="5" destOrd="0" presId="urn:microsoft.com/office/officeart/2008/layout/LinedList"/>
    <dgm:cxn modelId="{64FC7983-FD9B-46D9-AF6B-311C0E7643EB}" type="presParOf" srcId="{80C14EE0-B005-4B6C-A82E-4F808D28C24A}" destId="{D89ACDEE-0227-4804-B76C-D5EB82121342}" srcOrd="0" destOrd="0" presId="urn:microsoft.com/office/officeart/2008/layout/LinedList"/>
    <dgm:cxn modelId="{7DC57F19-4DE2-472D-BC9A-2FC99EDBC3EC}" type="presParOf" srcId="{80C14EE0-B005-4B6C-A82E-4F808D28C24A}" destId="{7A5131CF-3FE9-4616-AC5B-904F6CE1062B}" srcOrd="1" destOrd="0" presId="urn:microsoft.com/office/officeart/2008/layout/LinedList"/>
    <dgm:cxn modelId="{913D532B-7BD1-40C3-8718-478865418C5A}" type="presParOf" srcId="{C1441482-E594-4A6B-A4CF-E9FBAD5E588F}" destId="{9CE35DBB-5065-4324-A2AF-6C72959137CF}" srcOrd="6" destOrd="0" presId="urn:microsoft.com/office/officeart/2008/layout/LinedList"/>
    <dgm:cxn modelId="{09970E08-01F0-441C-A3D4-E95BE3BFC3C6}" type="presParOf" srcId="{C1441482-E594-4A6B-A4CF-E9FBAD5E588F}" destId="{B4EFCC51-3FA5-4E88-8208-D3289C86DEA7}" srcOrd="7" destOrd="0" presId="urn:microsoft.com/office/officeart/2008/layout/LinedList"/>
    <dgm:cxn modelId="{AD5A7D51-E080-491C-A91B-EAFE5DE33FAB}" type="presParOf" srcId="{B4EFCC51-3FA5-4E88-8208-D3289C86DEA7}" destId="{03857EA9-9020-4991-A022-28FCD97D1C05}" srcOrd="0" destOrd="0" presId="urn:microsoft.com/office/officeart/2008/layout/LinedList"/>
    <dgm:cxn modelId="{E2C6DD55-7D1B-412F-97A2-2E05274A5F4F}" type="presParOf" srcId="{B4EFCC51-3FA5-4E88-8208-D3289C86DEA7}" destId="{6B456D13-D911-4ED2-96F8-4CDB773EB98E}" srcOrd="1" destOrd="0" presId="urn:microsoft.com/office/officeart/2008/layout/LinedList"/>
    <dgm:cxn modelId="{82AF2FA3-7A89-4B39-AFE9-300DF1C0B2AE}" type="presParOf" srcId="{C1441482-E594-4A6B-A4CF-E9FBAD5E588F}" destId="{201B7222-3E08-4BAD-94E8-F598AC2C561B}" srcOrd="8" destOrd="0" presId="urn:microsoft.com/office/officeart/2008/layout/LinedList"/>
    <dgm:cxn modelId="{31D6B829-0158-4703-80CA-E785285FC612}" type="presParOf" srcId="{C1441482-E594-4A6B-A4CF-E9FBAD5E588F}" destId="{B0904BA8-7339-4E53-93D2-331D3617D1FD}" srcOrd="9" destOrd="0" presId="urn:microsoft.com/office/officeart/2008/layout/LinedList"/>
    <dgm:cxn modelId="{2B8DE130-221C-440E-8309-61AC726E4C5E}" type="presParOf" srcId="{B0904BA8-7339-4E53-93D2-331D3617D1FD}" destId="{EB893C57-1DF4-4B61-8BD7-2D8517200457}" srcOrd="0" destOrd="0" presId="urn:microsoft.com/office/officeart/2008/layout/LinedList"/>
    <dgm:cxn modelId="{E68E091D-749B-47A9-8DAF-0F3980B04524}" type="presParOf" srcId="{B0904BA8-7339-4E53-93D2-331D3617D1FD}" destId="{35E8A535-BC86-4079-832B-DABBDB7D2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BCD7FF-747E-47C8-8F9A-D6E2B47F035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FDEEB7C-E476-41E0-A67E-599633882BFC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000" dirty="0">
              <a:solidFill>
                <a:srgbClr val="1F3762"/>
              </a:solidFill>
              <a:latin typeface="Cambria"/>
              <a:ea typeface="Cambria"/>
              <a:cs typeface="+mn-cs"/>
            </a:rPr>
            <a:t>Wear a gown to protect skin and prevent soiling of clothing during activities that are likely to generate splashes or sprays of blood, body fluids, secretions or excretions</a:t>
          </a:r>
          <a:r>
            <a:rPr lang="en-US" sz="2000" dirty="0">
              <a:latin typeface="Cambria"/>
              <a:ea typeface="Cambria"/>
              <a:cs typeface="+mn-cs"/>
            </a:rPr>
            <a:t> (</a:t>
          </a:r>
          <a:r>
            <a:rPr lang="en-US" sz="2000" dirty="0" err="1">
              <a:latin typeface="Calibri"/>
              <a:ea typeface="+mn-ea"/>
              <a:cs typeface="+mn-cs"/>
            </a:rPr>
            <a:t>ऐसी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गतिविधियों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के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दौरान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गाउन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पहनें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जिनमें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रक्त</a:t>
          </a:r>
          <a:r>
            <a:rPr lang="en-US" sz="2000" dirty="0">
              <a:latin typeface="Calibri"/>
              <a:ea typeface="+mn-ea"/>
              <a:cs typeface="+mn-cs"/>
            </a:rPr>
            <a:t>, </a:t>
          </a:r>
          <a:r>
            <a:rPr lang="en-US" sz="2000" dirty="0" err="1">
              <a:latin typeface="Calibri"/>
              <a:ea typeface="+mn-ea"/>
              <a:cs typeface="+mn-cs"/>
            </a:rPr>
            <a:t>शारीरिक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द्रव</a:t>
          </a:r>
          <a:r>
            <a:rPr lang="en-US" sz="2000" dirty="0">
              <a:latin typeface="Calibri"/>
              <a:ea typeface="+mn-ea"/>
              <a:cs typeface="+mn-cs"/>
            </a:rPr>
            <a:t>, </a:t>
          </a:r>
          <a:r>
            <a:rPr lang="en-US" sz="2000" dirty="0" err="1">
              <a:latin typeface="Calibri"/>
              <a:ea typeface="+mn-ea"/>
              <a:cs typeface="+mn-cs"/>
            </a:rPr>
            <a:t>स्राव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या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उत्सर्जन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के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छींटे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या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फुहारें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पड़ने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की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संभावना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हो</a:t>
          </a:r>
          <a:r>
            <a:rPr lang="en-US" sz="2000" dirty="0">
              <a:latin typeface="Calibri"/>
              <a:ea typeface="+mn-ea"/>
              <a:cs typeface="+mn-cs"/>
            </a:rPr>
            <a:t>, </a:t>
          </a:r>
          <a:r>
            <a:rPr lang="en-US" sz="2000" dirty="0" err="1">
              <a:latin typeface="Calibri"/>
              <a:ea typeface="+mn-ea"/>
              <a:cs typeface="+mn-cs"/>
            </a:rPr>
            <a:t>ताकि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त्वचा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की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सुरक्षा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हो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सके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और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कपड़े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गंदे</a:t>
          </a:r>
          <a:r>
            <a:rPr lang="en-US" sz="2000" dirty="0">
              <a:latin typeface="Calibri"/>
              <a:ea typeface="+mn-ea"/>
              <a:cs typeface="+mn-cs"/>
            </a:rPr>
            <a:t> न </a:t>
          </a:r>
          <a:r>
            <a:rPr lang="en-US" sz="2000" dirty="0" err="1">
              <a:latin typeface="Calibri"/>
              <a:ea typeface="+mn-ea"/>
              <a:cs typeface="+mn-cs"/>
            </a:rPr>
            <a:t>हों</a:t>
          </a:r>
          <a:r>
            <a:rPr lang="en-US" sz="2000" dirty="0">
              <a:latin typeface="Calibri"/>
              <a:ea typeface="+mn-ea"/>
              <a:cs typeface="+mn-cs"/>
            </a:rPr>
            <a:t>)</a:t>
          </a:r>
          <a:endParaRPr lang="en-IN" sz="2000" dirty="0">
            <a:latin typeface="Cambria"/>
            <a:ea typeface="Cambria"/>
            <a:cs typeface="+mn-cs"/>
          </a:endParaRPr>
        </a:p>
      </dgm:t>
    </dgm:pt>
    <dgm:pt modelId="{00FDD4F3-F71E-4C63-B26E-FB60F0B75F83}" type="parTrans" cxnId="{11A167CD-CC29-41E7-B4AD-E247230DDDB2}">
      <dgm:prSet/>
      <dgm:spPr/>
      <dgm:t>
        <a:bodyPr/>
        <a:lstStyle/>
        <a:p>
          <a:endParaRPr lang="en-IN" sz="2000"/>
        </a:p>
      </dgm:t>
    </dgm:pt>
    <dgm:pt modelId="{C509EE6D-7238-4851-9345-85DF2B3E8A95}" type="sibTrans" cxnId="{11A167CD-CC29-41E7-B4AD-E247230DDDB2}">
      <dgm:prSet/>
      <dgm:spPr/>
      <dgm:t>
        <a:bodyPr/>
        <a:lstStyle/>
        <a:p>
          <a:endParaRPr lang="en-IN" sz="2000"/>
        </a:p>
      </dgm:t>
    </dgm:pt>
    <dgm:pt modelId="{6D64BEB9-EC26-473C-87ED-429C98668831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000" dirty="0">
              <a:solidFill>
                <a:srgbClr val="1F3762"/>
              </a:solidFill>
              <a:latin typeface="Cambria"/>
              <a:ea typeface="Cambria"/>
              <a:cs typeface="+mn-cs"/>
            </a:rPr>
            <a:t>Remove the soiled gown as soon as possible and perform hand hygiene</a:t>
          </a:r>
          <a:r>
            <a:rPr lang="en-US" sz="2000" dirty="0">
              <a:latin typeface="Cambria"/>
              <a:ea typeface="Cambria"/>
              <a:cs typeface="+mn-cs"/>
            </a:rPr>
            <a:t> (</a:t>
          </a:r>
          <a:r>
            <a:rPr lang="en-US" sz="2000" dirty="0" err="1">
              <a:latin typeface="Calibri"/>
              <a:ea typeface="+mn-ea"/>
              <a:cs typeface="+mn-cs"/>
            </a:rPr>
            <a:t>गंदा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गाउन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यथाशीघ्र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उतारें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और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हाथों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की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स्वच्छता</a:t>
          </a:r>
          <a:r>
            <a:rPr lang="en-US" sz="2000" dirty="0">
              <a:latin typeface="Calibri"/>
              <a:ea typeface="+mn-ea"/>
              <a:cs typeface="+mn-cs"/>
            </a:rPr>
            <a:t> (</a:t>
          </a:r>
          <a:r>
            <a:rPr lang="en-US" sz="2000" dirty="0" err="1">
              <a:latin typeface="Calibri"/>
              <a:ea typeface="+mn-ea"/>
              <a:cs typeface="+mn-cs"/>
            </a:rPr>
            <a:t>हैंड</a:t>
          </a:r>
          <a:r>
            <a:rPr lang="en-US" sz="2000" dirty="0">
              <a:latin typeface="Calibri"/>
              <a:ea typeface="+mn-ea"/>
              <a:cs typeface="+mn-cs"/>
            </a:rPr>
            <a:t> </a:t>
          </a:r>
          <a:r>
            <a:rPr lang="en-US" sz="2000" dirty="0" err="1">
              <a:latin typeface="Calibri"/>
              <a:ea typeface="+mn-ea"/>
              <a:cs typeface="+mn-cs"/>
            </a:rPr>
            <a:t>हाइजीन</a:t>
          </a:r>
          <a:r>
            <a:rPr lang="en-US" sz="2000" dirty="0">
              <a:latin typeface="Calibri"/>
              <a:ea typeface="+mn-ea"/>
              <a:cs typeface="+mn-cs"/>
            </a:rPr>
            <a:t>) </a:t>
          </a:r>
          <a:r>
            <a:rPr lang="en-US" sz="2000" dirty="0" err="1">
              <a:latin typeface="Calibri"/>
              <a:ea typeface="+mn-ea"/>
              <a:cs typeface="+mn-cs"/>
            </a:rPr>
            <a:t>करें</a:t>
          </a:r>
          <a:r>
            <a:rPr lang="en-US" sz="2000" dirty="0">
              <a:latin typeface="Calibri"/>
              <a:ea typeface="+mn-ea"/>
              <a:cs typeface="+mn-cs"/>
            </a:rPr>
            <a:t>)</a:t>
          </a:r>
          <a:endParaRPr lang="en-IN" sz="2000" dirty="0">
            <a:latin typeface="Calibri"/>
            <a:ea typeface="+mn-ea"/>
            <a:cs typeface="+mn-cs"/>
          </a:endParaRPr>
        </a:p>
      </dgm:t>
    </dgm:pt>
    <dgm:pt modelId="{4A375F4E-692E-4C35-BD8F-55BF58B5519F}" type="parTrans" cxnId="{0E07911E-5720-4007-B455-0522993E164B}">
      <dgm:prSet/>
      <dgm:spPr/>
      <dgm:t>
        <a:bodyPr/>
        <a:lstStyle/>
        <a:p>
          <a:endParaRPr lang="en-IN" sz="2000"/>
        </a:p>
      </dgm:t>
    </dgm:pt>
    <dgm:pt modelId="{77399075-C94C-4EC5-9B37-7F3782CE3F62}" type="sibTrans" cxnId="{0E07911E-5720-4007-B455-0522993E164B}">
      <dgm:prSet/>
      <dgm:spPr/>
      <dgm:t>
        <a:bodyPr/>
        <a:lstStyle/>
        <a:p>
          <a:endParaRPr lang="en-IN" sz="2000"/>
        </a:p>
      </dgm:t>
    </dgm:pt>
    <dgm:pt modelId="{EC4474D2-5705-4711-A365-60C4DBE7CBF7}" type="pres">
      <dgm:prSet presAssocID="{E7BCD7FF-747E-47C8-8F9A-D6E2B47F035B}" presName="linear" presStyleCnt="0">
        <dgm:presLayoutVars>
          <dgm:animLvl val="lvl"/>
          <dgm:resizeHandles val="exact"/>
        </dgm:presLayoutVars>
      </dgm:prSet>
      <dgm:spPr/>
    </dgm:pt>
    <dgm:pt modelId="{292BEBDF-A0DF-4A11-90B7-5ED83FF473E4}" type="pres">
      <dgm:prSet presAssocID="{BFDEEB7C-E476-41E0-A67E-599633882B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3F4F6F-62B6-4B27-BEE3-4DAF4D67A822}" type="pres">
      <dgm:prSet presAssocID="{C509EE6D-7238-4851-9345-85DF2B3E8A95}" presName="spacer" presStyleCnt="0"/>
      <dgm:spPr/>
    </dgm:pt>
    <dgm:pt modelId="{847F7ABC-54D2-49EB-989D-2C5AB8B11C71}" type="pres">
      <dgm:prSet presAssocID="{6D64BEB9-EC26-473C-87ED-429C986688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E07911E-5720-4007-B455-0522993E164B}" srcId="{E7BCD7FF-747E-47C8-8F9A-D6E2B47F035B}" destId="{6D64BEB9-EC26-473C-87ED-429C98668831}" srcOrd="1" destOrd="0" parTransId="{4A375F4E-692E-4C35-BD8F-55BF58B5519F}" sibTransId="{77399075-C94C-4EC5-9B37-7F3782CE3F62}"/>
    <dgm:cxn modelId="{1DECCD29-5799-4526-AFEA-CF17B0C5673D}" type="presOf" srcId="{6D64BEB9-EC26-473C-87ED-429C98668831}" destId="{847F7ABC-54D2-49EB-989D-2C5AB8B11C71}" srcOrd="0" destOrd="0" presId="urn:microsoft.com/office/officeart/2005/8/layout/vList2"/>
    <dgm:cxn modelId="{44EE343B-AFBA-454A-AFEE-8B5D356F44E3}" type="presOf" srcId="{E7BCD7FF-747E-47C8-8F9A-D6E2B47F035B}" destId="{EC4474D2-5705-4711-A365-60C4DBE7CBF7}" srcOrd="0" destOrd="0" presId="urn:microsoft.com/office/officeart/2005/8/layout/vList2"/>
    <dgm:cxn modelId="{076B3CC8-16AE-4010-8CE0-F7949FBB34C9}" type="presOf" srcId="{BFDEEB7C-E476-41E0-A67E-599633882BFC}" destId="{292BEBDF-A0DF-4A11-90B7-5ED83FF473E4}" srcOrd="0" destOrd="0" presId="urn:microsoft.com/office/officeart/2005/8/layout/vList2"/>
    <dgm:cxn modelId="{11A167CD-CC29-41E7-B4AD-E247230DDDB2}" srcId="{E7BCD7FF-747E-47C8-8F9A-D6E2B47F035B}" destId="{BFDEEB7C-E476-41E0-A67E-599633882BFC}" srcOrd="0" destOrd="0" parTransId="{00FDD4F3-F71E-4C63-B26E-FB60F0B75F83}" sibTransId="{C509EE6D-7238-4851-9345-85DF2B3E8A95}"/>
    <dgm:cxn modelId="{A442C38D-51CF-4408-802E-F6F4F881B11B}" type="presParOf" srcId="{EC4474D2-5705-4711-A365-60C4DBE7CBF7}" destId="{292BEBDF-A0DF-4A11-90B7-5ED83FF473E4}" srcOrd="0" destOrd="0" presId="urn:microsoft.com/office/officeart/2005/8/layout/vList2"/>
    <dgm:cxn modelId="{796877E3-6F20-4A4A-8B06-8C4737DD41CB}" type="presParOf" srcId="{EC4474D2-5705-4711-A365-60C4DBE7CBF7}" destId="{D63F4F6F-62B6-4B27-BEE3-4DAF4D67A822}" srcOrd="1" destOrd="0" presId="urn:microsoft.com/office/officeart/2005/8/layout/vList2"/>
    <dgm:cxn modelId="{C9092381-8B16-4326-8D26-B30DC3660EBA}" type="presParOf" srcId="{EC4474D2-5705-4711-A365-60C4DBE7CBF7}" destId="{847F7ABC-54D2-49EB-989D-2C5AB8B11C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4BE565-F243-4A14-99F5-EB60D5EFC1C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0F01CADA-921C-4365-AB87-23EABF599C09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700" dirty="0">
              <a:solidFill>
                <a:schemeClr val="accent1">
                  <a:lumMod val="50000"/>
                </a:schemeClr>
              </a:solidFill>
              <a:latin typeface="Cambria"/>
              <a:ea typeface="Cambria"/>
              <a:cs typeface="+mn-cs"/>
            </a:rPr>
            <a:t>Wear a medical mask (also known as a surgical or procedure mask) to protect mucous membranes of the nose and mouth against splashes or sprays of body fluids, respiratory secretions and chemicals </a:t>
          </a:r>
          <a:r>
            <a:rPr lang="en-US" sz="1700" dirty="0">
              <a:latin typeface="Cambria"/>
              <a:ea typeface="Cambria"/>
              <a:cs typeface="+mn-cs"/>
            </a:rPr>
            <a:t>(</a:t>
          </a:r>
          <a:r>
            <a:rPr lang="en-US" sz="1700" dirty="0" err="1">
              <a:latin typeface="Calibri"/>
              <a:ea typeface="+mn-ea"/>
              <a:cs typeface="+mn-cs"/>
            </a:rPr>
            <a:t>शरीर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के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द्रवों</a:t>
          </a:r>
          <a:r>
            <a:rPr lang="en-US" sz="1700" dirty="0">
              <a:latin typeface="Calibri"/>
              <a:ea typeface="+mn-ea"/>
              <a:cs typeface="+mn-cs"/>
            </a:rPr>
            <a:t>, </a:t>
          </a:r>
          <a:r>
            <a:rPr lang="en-US" sz="1700" dirty="0" err="1">
              <a:latin typeface="Calibri"/>
              <a:ea typeface="+mn-ea"/>
              <a:cs typeface="+mn-cs"/>
            </a:rPr>
            <a:t>श्वसन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स्रावों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या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रासायनिक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पदार्थों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के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छींटों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या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फुहारों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से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नाक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और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मुँह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की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श्लेष्म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झिल्ली</a:t>
          </a:r>
          <a:r>
            <a:rPr lang="en-US" sz="1700" dirty="0">
              <a:latin typeface="Calibri"/>
              <a:ea typeface="+mn-ea"/>
              <a:cs typeface="+mn-cs"/>
            </a:rPr>
            <a:t> (mucous membranes) </a:t>
          </a:r>
          <a:r>
            <a:rPr lang="en-US" sz="1700" dirty="0" err="1">
              <a:latin typeface="Calibri"/>
              <a:ea typeface="+mn-ea"/>
              <a:cs typeface="+mn-cs"/>
            </a:rPr>
            <a:t>की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सुरक्षा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के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लिए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चिकित्सीय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मास्क</a:t>
          </a:r>
          <a:r>
            <a:rPr lang="en-US" sz="1700" dirty="0">
              <a:latin typeface="Calibri"/>
              <a:ea typeface="+mn-ea"/>
              <a:cs typeface="+mn-cs"/>
            </a:rPr>
            <a:t> (</a:t>
          </a:r>
          <a:r>
            <a:rPr lang="en-US" sz="1700" dirty="0" err="1">
              <a:latin typeface="Calibri"/>
              <a:ea typeface="+mn-ea"/>
              <a:cs typeface="+mn-cs"/>
            </a:rPr>
            <a:t>जिसे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सर्जिकल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या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प्रोसीजर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मास्क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भी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कहा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जाता</a:t>
          </a:r>
          <a:r>
            <a:rPr lang="en-US" sz="1700" dirty="0">
              <a:latin typeface="Calibri"/>
              <a:ea typeface="+mn-ea"/>
              <a:cs typeface="+mn-cs"/>
            </a:rPr>
            <a:t> </a:t>
          </a:r>
          <a:r>
            <a:rPr lang="en-US" sz="1700" dirty="0" err="1">
              <a:latin typeface="Calibri"/>
              <a:ea typeface="+mn-ea"/>
              <a:cs typeface="+mn-cs"/>
            </a:rPr>
            <a:t>है</a:t>
          </a:r>
          <a:r>
            <a:rPr lang="en-US" sz="1700" dirty="0">
              <a:latin typeface="Calibri"/>
              <a:ea typeface="+mn-ea"/>
              <a:cs typeface="+mn-cs"/>
            </a:rPr>
            <a:t>) </a:t>
          </a:r>
          <a:r>
            <a:rPr lang="en-US" sz="1700" dirty="0" err="1">
              <a:latin typeface="Calibri"/>
              <a:ea typeface="+mn-ea"/>
              <a:cs typeface="+mn-cs"/>
            </a:rPr>
            <a:t>पहनें</a:t>
          </a:r>
          <a:r>
            <a:rPr lang="en-US" sz="1700" dirty="0">
              <a:latin typeface="Calibri"/>
              <a:ea typeface="+mn-ea"/>
              <a:cs typeface="+mn-cs"/>
            </a:rPr>
            <a:t>)</a:t>
          </a:r>
          <a:endParaRPr lang="en-IN" sz="1700" dirty="0">
            <a:latin typeface="Calibri"/>
            <a:ea typeface="+mn-ea"/>
            <a:cs typeface="+mn-cs"/>
          </a:endParaRPr>
        </a:p>
      </dgm:t>
    </dgm:pt>
    <dgm:pt modelId="{737B8687-5179-46C7-ABF3-E821C9084647}" type="parTrans" cxnId="{FA33298E-20CE-4469-9619-5110D9F3C430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EB516F-B1ED-411E-9E2E-3A2968F6A735}" type="sibTrans" cxnId="{FA33298E-20CE-4469-9619-5110D9F3C430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635CD9-7781-4D16-8D09-524AC663D51F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700" dirty="0">
              <a:solidFill>
                <a:schemeClr val="accent1">
                  <a:lumMod val="50000"/>
                </a:schemeClr>
              </a:solidFill>
              <a:latin typeface="Cambria"/>
              <a:ea typeface="Cambria"/>
              <a:cs typeface="+mn-cs"/>
            </a:rPr>
            <a:t>Wear a medical mask to protect the patient during aseptic procedures (e.g. during surgery or lumbar punctures) </a:t>
          </a:r>
          <a:r>
            <a:rPr lang="en-US" sz="1700" dirty="0">
              <a:latin typeface="Cambria"/>
              <a:ea typeface="Cambria"/>
              <a:cs typeface="+mn-cs"/>
            </a:rPr>
            <a:t>(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निष्क्रम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(aseptic)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प्रक्रियाओं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दौरान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जैसे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शल्य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चिकित्सा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(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सर्जरी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)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लम्बर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पंचर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समय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रोगी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सुरक्षा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लिए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भी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चिकित्सीय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मास्क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पहनें</a:t>
          </a:r>
          <a:r>
            <a:rPr lang="en-US" sz="1700" dirty="0">
              <a:latin typeface="Calibri Light"/>
              <a:ea typeface="Calibri Light"/>
              <a:cs typeface="Calibri Light"/>
            </a:rPr>
            <a:t>)</a:t>
          </a:r>
          <a:endParaRPr lang="en-IN" sz="1700" dirty="0">
            <a:latin typeface="Cambria"/>
            <a:ea typeface="Cambria"/>
            <a:cs typeface="+mn-cs"/>
          </a:endParaRPr>
        </a:p>
      </dgm:t>
    </dgm:pt>
    <dgm:pt modelId="{3187A401-CB9D-44C8-BBD8-EFD8F0E5553C}" type="parTrans" cxnId="{BA813C6E-629E-4027-AB02-B8BB81D92B21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2143AE-9A59-4A13-800B-6E3F713AFE4C}" type="sibTrans" cxnId="{BA813C6E-629E-4027-AB02-B8BB81D92B21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D6406E-ED43-4E1F-A37C-E14DD474D634}" type="pres">
      <dgm:prSet presAssocID="{734BE565-F243-4A14-99F5-EB60D5EFC1C6}" presName="linear" presStyleCnt="0">
        <dgm:presLayoutVars>
          <dgm:animLvl val="lvl"/>
          <dgm:resizeHandles val="exact"/>
        </dgm:presLayoutVars>
      </dgm:prSet>
      <dgm:spPr/>
    </dgm:pt>
    <dgm:pt modelId="{86A8DBF1-426C-46E2-9B7C-8B64D72C4C15}" type="pres">
      <dgm:prSet presAssocID="{0F01CADA-921C-4365-AB87-23EABF599C0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23814C-B41E-4DF1-8C6C-F3AF57463F49}" type="pres">
      <dgm:prSet presAssocID="{F3EB516F-B1ED-411E-9E2E-3A2968F6A735}" presName="spacer" presStyleCnt="0"/>
      <dgm:spPr/>
    </dgm:pt>
    <dgm:pt modelId="{B8C5830E-499B-4CB1-A828-319B5D722274}" type="pres">
      <dgm:prSet presAssocID="{06635CD9-7781-4D16-8D09-524AC663D51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A813C6E-629E-4027-AB02-B8BB81D92B21}" srcId="{734BE565-F243-4A14-99F5-EB60D5EFC1C6}" destId="{06635CD9-7781-4D16-8D09-524AC663D51F}" srcOrd="1" destOrd="0" parTransId="{3187A401-CB9D-44C8-BBD8-EFD8F0E5553C}" sibTransId="{652143AE-9A59-4A13-800B-6E3F713AFE4C}"/>
    <dgm:cxn modelId="{FB70A185-94F6-4CE0-807F-3CB6FC96E744}" type="presOf" srcId="{734BE565-F243-4A14-99F5-EB60D5EFC1C6}" destId="{8BD6406E-ED43-4E1F-A37C-E14DD474D634}" srcOrd="0" destOrd="0" presId="urn:microsoft.com/office/officeart/2005/8/layout/vList2"/>
    <dgm:cxn modelId="{FA33298E-20CE-4469-9619-5110D9F3C430}" srcId="{734BE565-F243-4A14-99F5-EB60D5EFC1C6}" destId="{0F01CADA-921C-4365-AB87-23EABF599C09}" srcOrd="0" destOrd="0" parTransId="{737B8687-5179-46C7-ABF3-E821C9084647}" sibTransId="{F3EB516F-B1ED-411E-9E2E-3A2968F6A735}"/>
    <dgm:cxn modelId="{3C6A85AA-A99C-43E7-9BC7-3A26ECFEB242}" type="presOf" srcId="{06635CD9-7781-4D16-8D09-524AC663D51F}" destId="{B8C5830E-499B-4CB1-A828-319B5D722274}" srcOrd="0" destOrd="0" presId="urn:microsoft.com/office/officeart/2005/8/layout/vList2"/>
    <dgm:cxn modelId="{E39797FD-C033-47F4-9AA0-B5B3D4C8AB40}" type="presOf" srcId="{0F01CADA-921C-4365-AB87-23EABF599C09}" destId="{86A8DBF1-426C-46E2-9B7C-8B64D72C4C15}" srcOrd="0" destOrd="0" presId="urn:microsoft.com/office/officeart/2005/8/layout/vList2"/>
    <dgm:cxn modelId="{A525F98D-1991-4890-905E-C6D30F37C3C7}" type="presParOf" srcId="{8BD6406E-ED43-4E1F-A37C-E14DD474D634}" destId="{86A8DBF1-426C-46E2-9B7C-8B64D72C4C15}" srcOrd="0" destOrd="0" presId="urn:microsoft.com/office/officeart/2005/8/layout/vList2"/>
    <dgm:cxn modelId="{B84A0D12-624D-4320-90D4-05A1217D9989}" type="presParOf" srcId="{8BD6406E-ED43-4E1F-A37C-E14DD474D634}" destId="{3123814C-B41E-4DF1-8C6C-F3AF57463F49}" srcOrd="1" destOrd="0" presId="urn:microsoft.com/office/officeart/2005/8/layout/vList2"/>
    <dgm:cxn modelId="{B95E18D6-0527-401F-B033-0A5F476D27FD}" type="presParOf" srcId="{8BD6406E-ED43-4E1F-A37C-E14DD474D634}" destId="{B8C5830E-499B-4CB1-A828-319B5D7222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F9F12-8E88-4F77-9026-2BEF2CDF450E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88265A8-FA45-4406-8900-F361AF6FAE81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17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  <a:cs typeface="+mn-cs"/>
            </a:rPr>
            <a:t>Wear either eye protection (eye visor, goggles) or a face shield to protect mucous membranes of the eyes during activities that are likely to generate splashes or sprays of blood, body fluids, secretions and excretion </a:t>
          </a:r>
          <a:r>
            <a:rPr lang="en-US" sz="1700" dirty="0">
              <a:latin typeface="Cambria"/>
              <a:ea typeface="Cambria"/>
              <a:cs typeface="+mn-cs"/>
            </a:rPr>
            <a:t>(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ऐसी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गतिविधियों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दौरान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आँखों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श्लेष्म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झिल्ली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(mucous membranes)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सुरक्षा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लिए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आँखों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सुरक्षा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सामग्री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(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जैसे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आई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वाइज़र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गॉगल्स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)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फेस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शील्ड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पहनें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जिनमें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रक्त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शारीरिक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द्रव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स्राव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उत्सर्जन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छींटे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फुहारें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पड़ने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संभावना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हो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)</a:t>
          </a:r>
          <a:endParaRPr lang="en-IN" sz="1700" dirty="0">
            <a:latin typeface="Calibri" panose="020F0502020204030204"/>
            <a:ea typeface="+mn-ea"/>
            <a:cs typeface="+mn-cs"/>
          </a:endParaRPr>
        </a:p>
      </dgm:t>
    </dgm:pt>
    <dgm:pt modelId="{C1B1C9CF-872C-4592-8AF5-7011630F2059}" type="parTrans" cxnId="{2F61821F-C6DC-4A7F-9E6C-2836AE6B35F2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28E6A7-4C80-47E4-928C-862F4BFA6763}" type="sibTrans" cxnId="{2F61821F-C6DC-4A7F-9E6C-2836AE6B35F2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53FFF9-FA19-46FA-B5B5-787586D7339A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en-US" sz="17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  <a:cs typeface="+mn-cs"/>
            </a:rPr>
            <a:t>Ensure that a face shield covers the forehead, extends below the chin, and wraps around the side of the face</a:t>
          </a:r>
          <a:r>
            <a:rPr lang="en-US" sz="1700" dirty="0">
              <a:latin typeface="Cambria"/>
              <a:ea typeface="Cambria"/>
              <a:cs typeface="+mn-cs"/>
            </a:rPr>
            <a:t> (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सुनिश्चित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करें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कि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फेस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शील्ड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माथे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को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ढके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ठोड़ी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नीचे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तक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फैले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और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चेहरे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दोनों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ओर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तक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लिपटी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dirty="0" err="1">
              <a:latin typeface="Calibri" panose="020F0502020204030204"/>
              <a:ea typeface="+mn-ea"/>
              <a:cs typeface="+mn-cs"/>
            </a:rPr>
            <a:t>हो</a:t>
          </a:r>
          <a:r>
            <a:rPr lang="en-US" sz="1700" dirty="0"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22E58D3B-772A-4860-A42D-8EAB392EA676}" type="parTrans" cxnId="{AADAE7EE-E09A-44A7-810A-899396266F8B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CF8DEB-6A77-4304-9712-96BF7DFDCD7C}" type="sibTrans" cxnId="{AADAE7EE-E09A-44A7-810A-899396266F8B}">
      <dgm:prSet/>
      <dgm:spPr/>
      <dgm:t>
        <a:bodyPr/>
        <a:lstStyle/>
        <a:p>
          <a:endParaRPr lang="en-IN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DEA981-5F66-4004-8639-39A32CC1C547}" type="pres">
      <dgm:prSet presAssocID="{2EDF9F12-8E88-4F77-9026-2BEF2CDF450E}" presName="Name0" presStyleCnt="0">
        <dgm:presLayoutVars>
          <dgm:dir/>
          <dgm:resizeHandles val="exact"/>
        </dgm:presLayoutVars>
      </dgm:prSet>
      <dgm:spPr/>
    </dgm:pt>
    <dgm:pt modelId="{76EFDA58-E297-4879-8681-EFB234EBC591}" type="pres">
      <dgm:prSet presAssocID="{E88265A8-FA45-4406-8900-F361AF6FAE81}" presName="node" presStyleLbl="node1" presStyleIdx="0" presStyleCnt="2">
        <dgm:presLayoutVars>
          <dgm:bulletEnabled val="1"/>
        </dgm:presLayoutVars>
      </dgm:prSet>
      <dgm:spPr/>
    </dgm:pt>
    <dgm:pt modelId="{DB26469B-3BDD-49C5-9A20-A82911B777FF}" type="pres">
      <dgm:prSet presAssocID="{2628E6A7-4C80-47E4-928C-862F4BFA6763}" presName="sibTrans" presStyleCnt="0"/>
      <dgm:spPr/>
    </dgm:pt>
    <dgm:pt modelId="{7872ED0D-6298-4BB3-BE6D-F615B5FA72E7}" type="pres">
      <dgm:prSet presAssocID="{C953FFF9-FA19-46FA-B5B5-787586D7339A}" presName="node" presStyleLbl="node1" presStyleIdx="1" presStyleCnt="2">
        <dgm:presLayoutVars>
          <dgm:bulletEnabled val="1"/>
        </dgm:presLayoutVars>
      </dgm:prSet>
      <dgm:spPr/>
    </dgm:pt>
  </dgm:ptLst>
  <dgm:cxnLst>
    <dgm:cxn modelId="{2FD67702-188D-476A-824F-81B9C986D333}" type="presOf" srcId="{2EDF9F12-8E88-4F77-9026-2BEF2CDF450E}" destId="{41DEA981-5F66-4004-8639-39A32CC1C547}" srcOrd="0" destOrd="0" presId="urn:microsoft.com/office/officeart/2005/8/layout/hList6"/>
    <dgm:cxn modelId="{67EDD70A-0BA8-4FF8-94A8-ADE37A4FBD3E}" type="presOf" srcId="{C953FFF9-FA19-46FA-B5B5-787586D7339A}" destId="{7872ED0D-6298-4BB3-BE6D-F615B5FA72E7}" srcOrd="0" destOrd="0" presId="urn:microsoft.com/office/officeart/2005/8/layout/hList6"/>
    <dgm:cxn modelId="{2F61821F-C6DC-4A7F-9E6C-2836AE6B35F2}" srcId="{2EDF9F12-8E88-4F77-9026-2BEF2CDF450E}" destId="{E88265A8-FA45-4406-8900-F361AF6FAE81}" srcOrd="0" destOrd="0" parTransId="{C1B1C9CF-872C-4592-8AF5-7011630F2059}" sibTransId="{2628E6A7-4C80-47E4-928C-862F4BFA6763}"/>
    <dgm:cxn modelId="{164160D6-C6BF-4FC2-A3C8-8ADEA10C1104}" type="presOf" srcId="{E88265A8-FA45-4406-8900-F361AF6FAE81}" destId="{76EFDA58-E297-4879-8681-EFB234EBC591}" srcOrd="0" destOrd="0" presId="urn:microsoft.com/office/officeart/2005/8/layout/hList6"/>
    <dgm:cxn modelId="{AADAE7EE-E09A-44A7-810A-899396266F8B}" srcId="{2EDF9F12-8E88-4F77-9026-2BEF2CDF450E}" destId="{C953FFF9-FA19-46FA-B5B5-787586D7339A}" srcOrd="1" destOrd="0" parTransId="{22E58D3B-772A-4860-A42D-8EAB392EA676}" sibTransId="{1FCF8DEB-6A77-4304-9712-96BF7DFDCD7C}"/>
    <dgm:cxn modelId="{B3FC39FB-EAAC-467E-91B9-2DBECE5CAACA}" type="presParOf" srcId="{41DEA981-5F66-4004-8639-39A32CC1C547}" destId="{76EFDA58-E297-4879-8681-EFB234EBC591}" srcOrd="0" destOrd="0" presId="urn:microsoft.com/office/officeart/2005/8/layout/hList6"/>
    <dgm:cxn modelId="{F22F8280-3649-41B2-8EDA-1EA38744904B}" type="presParOf" srcId="{41DEA981-5F66-4004-8639-39A32CC1C547}" destId="{DB26469B-3BDD-49C5-9A20-A82911B777FF}" srcOrd="1" destOrd="0" presId="urn:microsoft.com/office/officeart/2005/8/layout/hList6"/>
    <dgm:cxn modelId="{0C46B160-A9A0-43EB-9733-170EA64AC401}" type="presParOf" srcId="{41DEA981-5F66-4004-8639-39A32CC1C547}" destId="{7872ED0D-6298-4BB3-BE6D-F615B5FA72E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D66183-D861-486F-8892-9B76B2B4F256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C859B45A-F34A-4C45-A5F8-5CF6635AC8AA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1700">
              <a:latin typeface="Cambria"/>
              <a:ea typeface="Cambria"/>
            </a:rPr>
            <a:t>Prepare injections where there is low risk of contamination from blood, body fluid, splashes or sprays (</a:t>
          </a:r>
          <a:r>
            <a:rPr lang="en-US" sz="1700" err="1"/>
            <a:t>इंजेक्शन</a:t>
          </a:r>
          <a:r>
            <a:rPr lang="en-US" sz="1700"/>
            <a:t> </a:t>
          </a:r>
          <a:r>
            <a:rPr lang="en-US" sz="1700" err="1"/>
            <a:t>उसी</a:t>
          </a:r>
          <a:r>
            <a:rPr lang="en-US" sz="1700"/>
            <a:t> </a:t>
          </a:r>
          <a:r>
            <a:rPr lang="en-US" sz="1700" err="1"/>
            <a:t>स्थान</a:t>
          </a:r>
          <a:r>
            <a:rPr lang="en-US" sz="1700"/>
            <a:t> </a:t>
          </a:r>
          <a:r>
            <a:rPr lang="en-US" sz="1700" err="1"/>
            <a:t>पर</a:t>
          </a:r>
          <a:r>
            <a:rPr lang="en-US" sz="1700"/>
            <a:t> </a:t>
          </a:r>
          <a:r>
            <a:rPr lang="en-US" sz="1700" err="1"/>
            <a:t>तैयार</a:t>
          </a:r>
          <a:r>
            <a:rPr lang="en-US" sz="1700"/>
            <a:t> </a:t>
          </a:r>
          <a:r>
            <a:rPr lang="en-US" sz="1700" err="1"/>
            <a:t>करें</a:t>
          </a:r>
          <a:r>
            <a:rPr lang="en-US" sz="1700"/>
            <a:t> </a:t>
          </a:r>
          <a:r>
            <a:rPr lang="en-US" sz="1700" err="1"/>
            <a:t>जहाँ</a:t>
          </a:r>
          <a:r>
            <a:rPr lang="en-US" sz="1700"/>
            <a:t> </a:t>
          </a:r>
          <a:r>
            <a:rPr lang="en-US" sz="1700" err="1"/>
            <a:t>रक्त</a:t>
          </a:r>
          <a:r>
            <a:rPr lang="en-US" sz="1700"/>
            <a:t> </a:t>
          </a:r>
          <a:r>
            <a:rPr lang="en-US" sz="1700" err="1"/>
            <a:t>या</a:t>
          </a:r>
          <a:r>
            <a:rPr lang="en-US" sz="1700"/>
            <a:t> शारीरिक द्रवों के छींटे या फुहारों से संदूषण का जोखिम कम हो)</a:t>
          </a:r>
          <a:endParaRPr lang="en-IN" sz="1700">
            <a:latin typeface="Cambria"/>
            <a:ea typeface="Cambria"/>
          </a:endParaRPr>
        </a:p>
      </dgm:t>
    </dgm:pt>
    <dgm:pt modelId="{D939FBF4-6B8B-482B-89DA-0DD69DECF4F3}" type="parTrans" cxnId="{B3B9B31F-D9C0-470E-86CE-223ED3FB0ABA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EE9C0D-076F-4EF3-B02F-28E6FD834885}" type="sibTrans" cxnId="{B3B9B31F-D9C0-470E-86CE-223ED3FB0ABA}">
      <dgm:prSet custT="1"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E0AEA1-5D86-45AD-8490-D23EAAD809D3}">
      <dgm:prSet custT="1"/>
      <dgm:spPr>
        <a:solidFill>
          <a:schemeClr val="accent1">
            <a:lumMod val="75000"/>
            <a:alpha val="76667"/>
          </a:schemeClr>
        </a:solidFill>
      </dgm:spPr>
      <dgm:t>
        <a:bodyPr/>
        <a:lstStyle/>
        <a:p>
          <a:pPr rtl="0"/>
          <a:r>
            <a:rPr lang="en-US" sz="1700">
              <a:latin typeface="Cambria"/>
              <a:ea typeface="Cambria"/>
            </a:rPr>
            <a:t>Always use a sterile syringe and needle to withdraw and reconstitute medications (</a:t>
          </a:r>
          <a:r>
            <a:rPr lang="en-US" sz="1700" err="1"/>
            <a:t>दवाइयाँ</a:t>
          </a:r>
          <a:r>
            <a:rPr lang="en-US" sz="1700"/>
            <a:t> </a:t>
          </a:r>
          <a:r>
            <a:rPr lang="en-US" sz="1700" err="1"/>
            <a:t>निकालने</a:t>
          </a:r>
          <a:r>
            <a:rPr lang="en-US" sz="1700"/>
            <a:t> </a:t>
          </a:r>
          <a:r>
            <a:rPr lang="en-US" sz="1700" err="1"/>
            <a:t>या</a:t>
          </a:r>
          <a:r>
            <a:rPr lang="en-US" sz="1700"/>
            <a:t> </a:t>
          </a:r>
          <a:r>
            <a:rPr lang="en-US" sz="1700" err="1"/>
            <a:t>पुनर्गठित</a:t>
          </a:r>
          <a:r>
            <a:rPr lang="en-US" sz="1700"/>
            <a:t> (reconstitute) </a:t>
          </a:r>
          <a:r>
            <a:rPr lang="en-US" sz="1700" err="1"/>
            <a:t>करने</a:t>
          </a:r>
          <a:r>
            <a:rPr lang="en-US" sz="1700"/>
            <a:t> </a:t>
          </a:r>
          <a:r>
            <a:rPr lang="en-US" sz="1700" err="1"/>
            <a:t>के</a:t>
          </a:r>
          <a:r>
            <a:rPr lang="en-US" sz="1700"/>
            <a:t> </a:t>
          </a:r>
          <a:r>
            <a:rPr lang="en-US" sz="1700" err="1"/>
            <a:t>लिए</a:t>
          </a:r>
          <a:r>
            <a:rPr lang="en-US" sz="1700"/>
            <a:t> </a:t>
          </a:r>
          <a:r>
            <a:rPr lang="en-US" sz="1700" err="1"/>
            <a:t>हमेशा</a:t>
          </a:r>
          <a:r>
            <a:rPr lang="en-US" sz="1700"/>
            <a:t> </a:t>
          </a:r>
          <a:r>
            <a:rPr lang="en-US" sz="1700" err="1"/>
            <a:t>निष्फल</a:t>
          </a:r>
          <a:r>
            <a:rPr lang="en-US" sz="1700"/>
            <a:t> (sterile) </a:t>
          </a:r>
          <a:r>
            <a:rPr lang="en-US" sz="1700" err="1"/>
            <a:t>सिरिंज</a:t>
          </a:r>
          <a:r>
            <a:rPr lang="en-US" sz="1700"/>
            <a:t> </a:t>
          </a:r>
          <a:r>
            <a:rPr lang="en-US" sz="1700" err="1"/>
            <a:t>और</a:t>
          </a:r>
          <a:r>
            <a:rPr lang="en-US" sz="1700"/>
            <a:t> </a:t>
          </a:r>
          <a:r>
            <a:rPr lang="en-US" sz="1700" err="1"/>
            <a:t>सुई</a:t>
          </a:r>
          <a:r>
            <a:rPr lang="en-US" sz="1700"/>
            <a:t> </a:t>
          </a:r>
          <a:r>
            <a:rPr lang="en-US" sz="1700" err="1"/>
            <a:t>का</a:t>
          </a:r>
          <a:r>
            <a:rPr lang="en-US" sz="1700"/>
            <a:t> </a:t>
          </a:r>
          <a:r>
            <a:rPr lang="en-US" sz="1700" err="1"/>
            <a:t>उपयोग</a:t>
          </a:r>
          <a:r>
            <a:rPr lang="en-US" sz="1700"/>
            <a:t> </a:t>
          </a:r>
          <a:r>
            <a:rPr lang="en-US" sz="1700" err="1"/>
            <a:t>करें</a:t>
          </a:r>
          <a:r>
            <a:rPr lang="en-US" sz="1700"/>
            <a:t>)</a:t>
          </a:r>
          <a:endParaRPr lang="en-IN" sz="1700">
            <a:latin typeface="Cambria"/>
            <a:ea typeface="Cambria"/>
          </a:endParaRPr>
        </a:p>
      </dgm:t>
    </dgm:pt>
    <dgm:pt modelId="{F348DC55-C46E-4D45-890E-24097273223C}" type="parTrans" cxnId="{8A73845A-1084-4F90-861F-A7E930D4EEA1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238411-F8C1-4376-96FE-6C41F4EE17A7}" type="sibTrans" cxnId="{8A73845A-1084-4F90-861F-A7E930D4EEA1}">
      <dgm:prSet custT="1"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0AF57C-6627-4DAD-BA79-AF596CDD65E7}">
      <dgm:prSet custT="1"/>
      <dgm:spPr/>
      <dgm:t>
        <a:bodyPr/>
        <a:lstStyle/>
        <a:p>
          <a:pPr algn="l" rtl="0"/>
          <a:r>
            <a:rPr lang="en-US" sz="1700" dirty="0">
              <a:solidFill>
                <a:schemeClr val="bg1"/>
              </a:solidFill>
              <a:latin typeface="Cambria"/>
              <a:ea typeface="Cambria"/>
            </a:rPr>
            <a:t>Avoid use of multi-dose vials or, if used, dedicate the vial for single-patient use </a:t>
          </a:r>
          <a:r>
            <a:rPr lang="en-US" sz="1700" dirty="0">
              <a:latin typeface="Cambria"/>
              <a:ea typeface="Cambria"/>
            </a:rPr>
            <a:t>(</a:t>
          </a:r>
          <a:r>
            <a:rPr lang="en-US" sz="1700" dirty="0" err="1"/>
            <a:t>बहु-खुराक</a:t>
          </a:r>
          <a:r>
            <a:rPr lang="en-US" sz="1700" dirty="0"/>
            <a:t> </a:t>
          </a:r>
          <a:r>
            <a:rPr lang="en-US" sz="1700" dirty="0" err="1"/>
            <a:t>शीशियों</a:t>
          </a:r>
          <a:r>
            <a:rPr lang="en-US" sz="1700" dirty="0"/>
            <a:t> (multi-dose vials) </a:t>
          </a:r>
          <a:r>
            <a:rPr lang="en-US" sz="1700" dirty="0" err="1"/>
            <a:t>का</a:t>
          </a:r>
          <a:r>
            <a:rPr lang="en-US" sz="1700" dirty="0"/>
            <a:t> </a:t>
          </a:r>
          <a:r>
            <a:rPr lang="en-US" sz="1700" dirty="0" err="1"/>
            <a:t>उपयोग</a:t>
          </a:r>
          <a:r>
            <a:rPr lang="en-US" sz="1700" dirty="0"/>
            <a:t> </a:t>
          </a:r>
          <a:r>
            <a:rPr lang="en-US" sz="1700" dirty="0" err="1"/>
            <a:t>करने</a:t>
          </a:r>
          <a:r>
            <a:rPr lang="en-US" sz="1700" dirty="0"/>
            <a:t> </a:t>
          </a:r>
          <a:r>
            <a:rPr lang="en-US" sz="1700" dirty="0" err="1"/>
            <a:t>से</a:t>
          </a:r>
          <a:r>
            <a:rPr lang="en-US" sz="1700" dirty="0"/>
            <a:t> </a:t>
          </a:r>
          <a:r>
            <a:rPr lang="en-US" sz="1700" dirty="0" err="1"/>
            <a:t>बचें</a:t>
          </a:r>
          <a:r>
            <a:rPr lang="en-US" sz="1700" dirty="0"/>
            <a:t>; </a:t>
          </a:r>
          <a:r>
            <a:rPr lang="en-US" sz="1700" dirty="0" err="1"/>
            <a:t>यदि</a:t>
          </a:r>
          <a:r>
            <a:rPr lang="en-US" sz="1700" dirty="0"/>
            <a:t> </a:t>
          </a:r>
          <a:r>
            <a:rPr lang="en-US" sz="1700" dirty="0" err="1"/>
            <a:t>उपयोग</a:t>
          </a:r>
          <a:r>
            <a:rPr lang="en-US" sz="1700" dirty="0"/>
            <a:t> </a:t>
          </a:r>
          <a:r>
            <a:rPr lang="en-US" sz="1700" dirty="0" err="1"/>
            <a:t>आवश्यक</a:t>
          </a:r>
          <a:r>
            <a:rPr lang="en-US" sz="1700" dirty="0"/>
            <a:t> </a:t>
          </a:r>
          <a:r>
            <a:rPr lang="en-US" sz="1700" dirty="0" err="1"/>
            <a:t>हो</a:t>
          </a:r>
          <a:r>
            <a:rPr lang="en-US" sz="1700" dirty="0"/>
            <a:t>, </a:t>
          </a:r>
          <a:r>
            <a:rPr lang="en-US" sz="1700" dirty="0" err="1"/>
            <a:t>तो</a:t>
          </a:r>
          <a:r>
            <a:rPr lang="en-US" sz="1700" dirty="0"/>
            <a:t> </a:t>
          </a:r>
          <a:r>
            <a:rPr lang="en-US" sz="1700" dirty="0" err="1"/>
            <a:t>उसे</a:t>
          </a:r>
          <a:r>
            <a:rPr lang="en-US" sz="1700" dirty="0"/>
            <a:t> </a:t>
          </a:r>
          <a:r>
            <a:rPr lang="en-US" sz="1700" dirty="0" err="1"/>
            <a:t>केवल</a:t>
          </a:r>
          <a:r>
            <a:rPr lang="en-US" sz="1700" dirty="0"/>
            <a:t> </a:t>
          </a:r>
          <a:r>
            <a:rPr lang="en-US" sz="1700" dirty="0" err="1"/>
            <a:t>एक</a:t>
          </a:r>
          <a:r>
            <a:rPr lang="en-US" sz="1700" dirty="0"/>
            <a:t> </a:t>
          </a:r>
          <a:r>
            <a:rPr lang="en-US" sz="1700" dirty="0" err="1"/>
            <a:t>ही</a:t>
          </a:r>
          <a:r>
            <a:rPr lang="en-US" sz="1700" dirty="0"/>
            <a:t> </a:t>
          </a:r>
          <a:r>
            <a:rPr lang="en-US" sz="1700" dirty="0" err="1"/>
            <a:t>रोगी</a:t>
          </a:r>
          <a:r>
            <a:rPr lang="en-US" sz="1700" dirty="0"/>
            <a:t> </a:t>
          </a:r>
          <a:r>
            <a:rPr lang="en-US" sz="1700" dirty="0" err="1"/>
            <a:t>के</a:t>
          </a:r>
          <a:r>
            <a:rPr lang="en-US" sz="1700" dirty="0"/>
            <a:t> </a:t>
          </a:r>
          <a:r>
            <a:rPr lang="en-US" sz="1700" dirty="0" err="1"/>
            <a:t>लिए</a:t>
          </a:r>
          <a:r>
            <a:rPr lang="en-US" sz="1700" dirty="0"/>
            <a:t> </a:t>
          </a:r>
          <a:r>
            <a:rPr lang="en-US" sz="1700" dirty="0" err="1"/>
            <a:t>निर्धारित</a:t>
          </a:r>
          <a:r>
            <a:rPr lang="en-US" sz="1700" dirty="0"/>
            <a:t> </a:t>
          </a:r>
          <a:r>
            <a:rPr lang="en-US" sz="1700" dirty="0" err="1"/>
            <a:t>करें</a:t>
          </a:r>
          <a:r>
            <a:rPr lang="en-US" sz="1700" dirty="0"/>
            <a:t>)</a:t>
          </a:r>
          <a:endParaRPr lang="en-IN" sz="1700" dirty="0">
            <a:latin typeface="Cambria"/>
            <a:ea typeface="Cambria"/>
          </a:endParaRPr>
        </a:p>
      </dgm:t>
    </dgm:pt>
    <dgm:pt modelId="{26C4692E-0AC0-4F35-B1A5-33521567F89D}" type="parTrans" cxnId="{8C9983E7-FA5D-4C70-A3C7-7030A56CE0D1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B38E784-8CA8-453A-AA5A-73F68B4767EC}" type="sibTrans" cxnId="{8C9983E7-FA5D-4C70-A3C7-7030A56CE0D1}">
      <dgm:prSet custT="1"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1EDAFE-5C94-4EAD-B0A4-57F1B1DA5323}">
      <dgm:prSet custT="1"/>
      <dgm:spPr/>
      <dgm:t>
        <a:bodyPr/>
        <a:lstStyle/>
        <a:p>
          <a:pPr rtl="0"/>
          <a:r>
            <a:rPr lang="en-US" sz="1700" dirty="0">
              <a:latin typeface="Cambria"/>
              <a:ea typeface="Cambria"/>
            </a:rPr>
            <a:t>Label the multi-dose vial with the date opened, and discard according to the manufacturer’s instructions (</a:t>
          </a:r>
          <a:r>
            <a:rPr lang="en-US" sz="1700" dirty="0" err="1"/>
            <a:t>बहु-खुराक</a:t>
          </a:r>
          <a:r>
            <a:rPr lang="en-US" sz="1700" dirty="0"/>
            <a:t> </a:t>
          </a:r>
          <a:r>
            <a:rPr lang="en-US" sz="1700" dirty="0" err="1"/>
            <a:t>शीशी</a:t>
          </a:r>
          <a:r>
            <a:rPr lang="en-US" sz="1700" dirty="0"/>
            <a:t> </a:t>
          </a:r>
          <a:r>
            <a:rPr lang="en-US" sz="1700" dirty="0" err="1"/>
            <a:t>पर</a:t>
          </a:r>
          <a:r>
            <a:rPr lang="en-US" sz="1700" dirty="0"/>
            <a:t> </a:t>
          </a:r>
          <a:r>
            <a:rPr lang="en-US" sz="1700" dirty="0" err="1"/>
            <a:t>खोलने</a:t>
          </a:r>
          <a:r>
            <a:rPr lang="en-US" sz="1700" dirty="0"/>
            <a:t> </a:t>
          </a:r>
          <a:r>
            <a:rPr lang="en-US" sz="1700" dirty="0" err="1"/>
            <a:t>की</a:t>
          </a:r>
          <a:r>
            <a:rPr lang="en-US" sz="1700" dirty="0"/>
            <a:t> </a:t>
          </a:r>
          <a:r>
            <a:rPr lang="en-US" sz="1700" dirty="0" err="1"/>
            <a:t>तारीख</a:t>
          </a:r>
          <a:r>
            <a:rPr lang="en-US" sz="1700" dirty="0"/>
            <a:t> </a:t>
          </a:r>
          <a:r>
            <a:rPr lang="en-US" sz="1700" dirty="0" err="1"/>
            <a:t>लिखें</a:t>
          </a:r>
          <a:r>
            <a:rPr lang="en-US" sz="1700" dirty="0"/>
            <a:t> </a:t>
          </a:r>
          <a:r>
            <a:rPr lang="en-US" sz="1700" dirty="0" err="1"/>
            <a:t>और</a:t>
          </a:r>
          <a:r>
            <a:rPr lang="en-US" sz="1700" dirty="0"/>
            <a:t> </a:t>
          </a:r>
          <a:r>
            <a:rPr lang="en-US" sz="1700" dirty="0" err="1"/>
            <a:t>निर्माता</a:t>
          </a:r>
          <a:r>
            <a:rPr lang="en-US" sz="1700" dirty="0"/>
            <a:t> </a:t>
          </a:r>
          <a:r>
            <a:rPr lang="en-US" sz="1700" dirty="0" err="1"/>
            <a:t>के</a:t>
          </a:r>
          <a:r>
            <a:rPr lang="en-US" sz="1700" dirty="0"/>
            <a:t> </a:t>
          </a:r>
          <a:r>
            <a:rPr lang="en-US" sz="1700" dirty="0" err="1"/>
            <a:t>निर्देशों</a:t>
          </a:r>
          <a:r>
            <a:rPr lang="en-US" sz="1700" dirty="0"/>
            <a:t> </a:t>
          </a:r>
          <a:r>
            <a:rPr lang="en-US" sz="1700" dirty="0" err="1"/>
            <a:t>के</a:t>
          </a:r>
          <a:r>
            <a:rPr lang="en-US" sz="1700" dirty="0"/>
            <a:t> </a:t>
          </a:r>
          <a:r>
            <a:rPr lang="en-US" sz="1700" dirty="0" err="1"/>
            <a:t>अनुसार</a:t>
          </a:r>
          <a:r>
            <a:rPr lang="en-US" sz="1700" dirty="0"/>
            <a:t> </a:t>
          </a:r>
          <a:r>
            <a:rPr lang="en-US" sz="1700" dirty="0" err="1"/>
            <a:t>उसे</a:t>
          </a:r>
          <a:r>
            <a:rPr lang="en-US" sz="1700" dirty="0"/>
            <a:t> </a:t>
          </a:r>
          <a:r>
            <a:rPr lang="en-US" sz="1700" dirty="0" err="1"/>
            <a:t>निर्धारित</a:t>
          </a:r>
          <a:r>
            <a:rPr lang="en-US" sz="1700" dirty="0"/>
            <a:t> </a:t>
          </a:r>
          <a:r>
            <a:rPr lang="en-US" sz="1700" dirty="0" err="1"/>
            <a:t>समय</a:t>
          </a:r>
          <a:r>
            <a:rPr lang="en-US" sz="1700" dirty="0"/>
            <a:t> </a:t>
          </a:r>
          <a:r>
            <a:rPr lang="en-US" sz="1700" dirty="0" err="1"/>
            <a:t>पर</a:t>
          </a:r>
          <a:r>
            <a:rPr lang="en-US" sz="1700" dirty="0"/>
            <a:t> </a:t>
          </a:r>
          <a:r>
            <a:rPr lang="en-US" sz="1700" dirty="0" err="1"/>
            <a:t>नष्ट</a:t>
          </a:r>
          <a:r>
            <a:rPr lang="en-US" sz="1700" dirty="0"/>
            <a:t> </a:t>
          </a:r>
          <a:r>
            <a:rPr lang="en-US" sz="1700" dirty="0" err="1"/>
            <a:t>करें</a:t>
          </a:r>
          <a:r>
            <a:rPr lang="en-US" sz="1700" dirty="0"/>
            <a:t>)</a:t>
          </a:r>
          <a:endParaRPr lang="en-IN" sz="1700" dirty="0"/>
        </a:p>
      </dgm:t>
    </dgm:pt>
    <dgm:pt modelId="{BEBB6E4A-EDBD-4FC7-BE48-6CB52421BBFC}" type="parTrans" cxnId="{B037D25F-5A2B-404F-9DD7-6E14CD74032C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02D997-66FD-41B2-B128-5F9CD4E332E3}" type="sibTrans" cxnId="{B037D25F-5A2B-404F-9DD7-6E14CD74032C}">
      <dgm:prSet custT="1"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74E5C8-EDA5-46EA-8941-F4457B76DBA7}" type="pres">
      <dgm:prSet presAssocID="{08D66183-D861-486F-8892-9B76B2B4F256}" presName="diagram" presStyleCnt="0">
        <dgm:presLayoutVars>
          <dgm:dir/>
          <dgm:resizeHandles val="exact"/>
        </dgm:presLayoutVars>
      </dgm:prSet>
      <dgm:spPr/>
    </dgm:pt>
    <dgm:pt modelId="{05A1C355-288F-45DE-AE2B-73EFBBC2A96D}" type="pres">
      <dgm:prSet presAssocID="{C859B45A-F34A-4C45-A5F8-5CF6635AC8AA}" presName="node" presStyleLbl="node1" presStyleIdx="0" presStyleCnt="4">
        <dgm:presLayoutVars>
          <dgm:bulletEnabled val="1"/>
        </dgm:presLayoutVars>
      </dgm:prSet>
      <dgm:spPr/>
    </dgm:pt>
    <dgm:pt modelId="{4BB2120D-1166-4FF2-8370-15E17A91E92E}" type="pres">
      <dgm:prSet presAssocID="{E4EE9C0D-076F-4EF3-B02F-28E6FD834885}" presName="sibTrans" presStyleCnt="0"/>
      <dgm:spPr/>
    </dgm:pt>
    <dgm:pt modelId="{337F0190-6377-43B4-B3B0-3AF1EAC1C328}" type="pres">
      <dgm:prSet presAssocID="{20E0AEA1-5D86-45AD-8490-D23EAAD809D3}" presName="node" presStyleLbl="node1" presStyleIdx="1" presStyleCnt="4">
        <dgm:presLayoutVars>
          <dgm:bulletEnabled val="1"/>
        </dgm:presLayoutVars>
      </dgm:prSet>
      <dgm:spPr/>
    </dgm:pt>
    <dgm:pt modelId="{4A148BFD-DCC8-4E23-AB35-BDBE39465072}" type="pres">
      <dgm:prSet presAssocID="{84238411-F8C1-4376-96FE-6C41F4EE17A7}" presName="sibTrans" presStyleCnt="0"/>
      <dgm:spPr/>
    </dgm:pt>
    <dgm:pt modelId="{1124FB9C-91EE-412A-98F2-634D3641F77B}" type="pres">
      <dgm:prSet presAssocID="{CE0AF57C-6627-4DAD-BA79-AF596CDD65E7}" presName="node" presStyleLbl="node1" presStyleIdx="2" presStyleCnt="4">
        <dgm:presLayoutVars>
          <dgm:bulletEnabled val="1"/>
        </dgm:presLayoutVars>
      </dgm:prSet>
      <dgm:spPr/>
    </dgm:pt>
    <dgm:pt modelId="{46A40E45-18A0-495D-9CEF-1B2CAE0382EE}" type="pres">
      <dgm:prSet presAssocID="{4B38E784-8CA8-453A-AA5A-73F68B4767EC}" presName="sibTrans" presStyleCnt="0"/>
      <dgm:spPr/>
    </dgm:pt>
    <dgm:pt modelId="{3C2C70AA-A69D-47E1-8728-249C4D66BE58}" type="pres">
      <dgm:prSet presAssocID="{661EDAFE-5C94-4EAD-B0A4-57F1B1DA5323}" presName="node" presStyleLbl="node1" presStyleIdx="3" presStyleCnt="4">
        <dgm:presLayoutVars>
          <dgm:bulletEnabled val="1"/>
        </dgm:presLayoutVars>
      </dgm:prSet>
      <dgm:spPr/>
    </dgm:pt>
  </dgm:ptLst>
  <dgm:cxnLst>
    <dgm:cxn modelId="{F1DD4E1A-60F2-4BFE-B4CE-7FE42C50EFAF}" type="presOf" srcId="{661EDAFE-5C94-4EAD-B0A4-57F1B1DA5323}" destId="{3C2C70AA-A69D-47E1-8728-249C4D66BE58}" srcOrd="0" destOrd="0" presId="urn:microsoft.com/office/officeart/2005/8/layout/default"/>
    <dgm:cxn modelId="{9641B31C-7E36-43DD-B02F-92C4D459C5AA}" type="presOf" srcId="{C859B45A-F34A-4C45-A5F8-5CF6635AC8AA}" destId="{05A1C355-288F-45DE-AE2B-73EFBBC2A96D}" srcOrd="0" destOrd="0" presId="urn:microsoft.com/office/officeart/2005/8/layout/default"/>
    <dgm:cxn modelId="{B3B9B31F-D9C0-470E-86CE-223ED3FB0ABA}" srcId="{08D66183-D861-486F-8892-9B76B2B4F256}" destId="{C859B45A-F34A-4C45-A5F8-5CF6635AC8AA}" srcOrd="0" destOrd="0" parTransId="{D939FBF4-6B8B-482B-89DA-0DD69DECF4F3}" sibTransId="{E4EE9C0D-076F-4EF3-B02F-28E6FD834885}"/>
    <dgm:cxn modelId="{6D711132-E910-410B-B0B0-FE4DF95D9DA3}" type="presOf" srcId="{20E0AEA1-5D86-45AD-8490-D23EAAD809D3}" destId="{337F0190-6377-43B4-B3B0-3AF1EAC1C328}" srcOrd="0" destOrd="0" presId="urn:microsoft.com/office/officeart/2005/8/layout/default"/>
    <dgm:cxn modelId="{B037D25F-5A2B-404F-9DD7-6E14CD74032C}" srcId="{08D66183-D861-486F-8892-9B76B2B4F256}" destId="{661EDAFE-5C94-4EAD-B0A4-57F1B1DA5323}" srcOrd="3" destOrd="0" parTransId="{BEBB6E4A-EDBD-4FC7-BE48-6CB52421BBFC}" sibTransId="{5202D997-66FD-41B2-B128-5F9CD4E332E3}"/>
    <dgm:cxn modelId="{8A73845A-1084-4F90-861F-A7E930D4EEA1}" srcId="{08D66183-D861-486F-8892-9B76B2B4F256}" destId="{20E0AEA1-5D86-45AD-8490-D23EAAD809D3}" srcOrd="1" destOrd="0" parTransId="{F348DC55-C46E-4D45-890E-24097273223C}" sibTransId="{84238411-F8C1-4376-96FE-6C41F4EE17A7}"/>
    <dgm:cxn modelId="{66CE8F85-21CC-4A09-AFFC-D30AA2C4B2E4}" type="presOf" srcId="{CE0AF57C-6627-4DAD-BA79-AF596CDD65E7}" destId="{1124FB9C-91EE-412A-98F2-634D3641F77B}" srcOrd="0" destOrd="0" presId="urn:microsoft.com/office/officeart/2005/8/layout/default"/>
    <dgm:cxn modelId="{8C9983E7-FA5D-4C70-A3C7-7030A56CE0D1}" srcId="{08D66183-D861-486F-8892-9B76B2B4F256}" destId="{CE0AF57C-6627-4DAD-BA79-AF596CDD65E7}" srcOrd="2" destOrd="0" parTransId="{26C4692E-0AC0-4F35-B1A5-33521567F89D}" sibTransId="{4B38E784-8CA8-453A-AA5A-73F68B4767EC}"/>
    <dgm:cxn modelId="{EAC924EF-AD44-4414-B469-C36948056174}" type="presOf" srcId="{08D66183-D861-486F-8892-9B76B2B4F256}" destId="{6E74E5C8-EDA5-46EA-8941-F4457B76DBA7}" srcOrd="0" destOrd="0" presId="urn:microsoft.com/office/officeart/2005/8/layout/default"/>
    <dgm:cxn modelId="{CD514587-64E6-4D1B-9A09-5AFC4B27CA8F}" type="presParOf" srcId="{6E74E5C8-EDA5-46EA-8941-F4457B76DBA7}" destId="{05A1C355-288F-45DE-AE2B-73EFBBC2A96D}" srcOrd="0" destOrd="0" presId="urn:microsoft.com/office/officeart/2005/8/layout/default"/>
    <dgm:cxn modelId="{FD6BB279-E1DE-4ABA-BCEB-364DB2CFC0FD}" type="presParOf" srcId="{6E74E5C8-EDA5-46EA-8941-F4457B76DBA7}" destId="{4BB2120D-1166-4FF2-8370-15E17A91E92E}" srcOrd="1" destOrd="0" presId="urn:microsoft.com/office/officeart/2005/8/layout/default"/>
    <dgm:cxn modelId="{8FB515E6-70E7-4636-B32C-230E40BA582A}" type="presParOf" srcId="{6E74E5C8-EDA5-46EA-8941-F4457B76DBA7}" destId="{337F0190-6377-43B4-B3B0-3AF1EAC1C328}" srcOrd="2" destOrd="0" presId="urn:microsoft.com/office/officeart/2005/8/layout/default"/>
    <dgm:cxn modelId="{7E25EBF3-D789-4A07-9610-58A495A48979}" type="presParOf" srcId="{6E74E5C8-EDA5-46EA-8941-F4457B76DBA7}" destId="{4A148BFD-DCC8-4E23-AB35-BDBE39465072}" srcOrd="3" destOrd="0" presId="urn:microsoft.com/office/officeart/2005/8/layout/default"/>
    <dgm:cxn modelId="{1AC492FC-005E-4A4C-B674-823DDEFD5A39}" type="presParOf" srcId="{6E74E5C8-EDA5-46EA-8941-F4457B76DBA7}" destId="{1124FB9C-91EE-412A-98F2-634D3641F77B}" srcOrd="4" destOrd="0" presId="urn:microsoft.com/office/officeart/2005/8/layout/default"/>
    <dgm:cxn modelId="{B6F14C15-A367-43EC-9E9A-29BCB00E0516}" type="presParOf" srcId="{6E74E5C8-EDA5-46EA-8941-F4457B76DBA7}" destId="{46A40E45-18A0-495D-9CEF-1B2CAE0382EE}" srcOrd="5" destOrd="0" presId="urn:microsoft.com/office/officeart/2005/8/layout/default"/>
    <dgm:cxn modelId="{23404E6E-C19E-49AC-8AFE-FD074AB389B0}" type="presParOf" srcId="{6E74E5C8-EDA5-46EA-8941-F4457B76DBA7}" destId="{3C2C70AA-A69D-47E1-8728-249C4D66BE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D66183-D861-486F-8892-9B76B2B4F256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A5CCABF2-B61B-4424-939A-E385BA37D4F1}">
      <dgm:prSet custT="1"/>
      <dgm:spPr/>
      <dgm:t>
        <a:bodyPr/>
        <a:lstStyle/>
        <a:p>
          <a:pPr rtl="0"/>
          <a:r>
            <a:rPr lang="en-US" sz="1700">
              <a:latin typeface="Cambria"/>
              <a:ea typeface="Cambria"/>
            </a:rPr>
            <a:t>Clean the patient’s skin with soap and water or disinfect with 60–70% alcohol prior to the procedure (</a:t>
          </a:r>
          <a:r>
            <a:rPr lang="en-US" sz="1700" err="1"/>
            <a:t>प्रक्रिया</a:t>
          </a:r>
          <a:r>
            <a:rPr lang="en-US" sz="1700"/>
            <a:t> </a:t>
          </a:r>
          <a:r>
            <a:rPr lang="en-US" sz="1700" err="1"/>
            <a:t>शुरू</a:t>
          </a:r>
          <a:r>
            <a:rPr lang="en-US" sz="1700"/>
            <a:t> </a:t>
          </a:r>
          <a:r>
            <a:rPr lang="en-US" sz="1700" err="1"/>
            <a:t>करने</a:t>
          </a:r>
          <a:r>
            <a:rPr lang="en-US" sz="1700"/>
            <a:t> </a:t>
          </a:r>
          <a:r>
            <a:rPr lang="en-US" sz="1700" err="1"/>
            <a:t>से</a:t>
          </a:r>
          <a:r>
            <a:rPr lang="en-US" sz="1700"/>
            <a:t> </a:t>
          </a:r>
          <a:r>
            <a:rPr lang="en-US" sz="1700" err="1"/>
            <a:t>पहले</a:t>
          </a:r>
          <a:r>
            <a:rPr lang="en-US" sz="1700"/>
            <a:t> </a:t>
          </a:r>
          <a:r>
            <a:rPr lang="en-US" sz="1700" err="1"/>
            <a:t>रोगी</a:t>
          </a:r>
          <a:r>
            <a:rPr lang="en-US" sz="1700"/>
            <a:t> </a:t>
          </a:r>
          <a:r>
            <a:rPr lang="en-US" sz="1700" err="1"/>
            <a:t>की</a:t>
          </a:r>
          <a:r>
            <a:rPr lang="en-US" sz="1700"/>
            <a:t> </a:t>
          </a:r>
          <a:r>
            <a:rPr lang="en-US" sz="1700" err="1"/>
            <a:t>त्वचा</a:t>
          </a:r>
          <a:r>
            <a:rPr lang="en-US" sz="1700"/>
            <a:t> </a:t>
          </a:r>
          <a:r>
            <a:rPr lang="en-US" sz="1700" err="1"/>
            <a:t>को</a:t>
          </a:r>
          <a:r>
            <a:rPr lang="en-US" sz="1700"/>
            <a:t> </a:t>
          </a:r>
          <a:r>
            <a:rPr lang="en-US" sz="1700" err="1"/>
            <a:t>साबुन</a:t>
          </a:r>
          <a:r>
            <a:rPr lang="en-US" sz="1700"/>
            <a:t> </a:t>
          </a:r>
          <a:r>
            <a:rPr lang="en-US" sz="1700" err="1"/>
            <a:t>और</a:t>
          </a:r>
          <a:r>
            <a:rPr lang="en-US" sz="1700"/>
            <a:t> </a:t>
          </a:r>
          <a:r>
            <a:rPr lang="en-US" sz="1700" err="1"/>
            <a:t>पानी</a:t>
          </a:r>
          <a:r>
            <a:rPr lang="en-US" sz="1700"/>
            <a:t> </a:t>
          </a:r>
          <a:r>
            <a:rPr lang="en-US" sz="1700" err="1"/>
            <a:t>से</a:t>
          </a:r>
          <a:r>
            <a:rPr lang="en-US" sz="1700"/>
            <a:t> </a:t>
          </a:r>
          <a:r>
            <a:rPr lang="en-US" sz="1700" err="1"/>
            <a:t>साफ</a:t>
          </a:r>
          <a:r>
            <a:rPr lang="en-US" sz="1700"/>
            <a:t> </a:t>
          </a:r>
          <a:r>
            <a:rPr lang="en-US" sz="1700" err="1"/>
            <a:t>करें</a:t>
          </a:r>
          <a:r>
            <a:rPr lang="en-US" sz="1700"/>
            <a:t> </a:t>
          </a:r>
          <a:r>
            <a:rPr lang="en-US" sz="1700" err="1"/>
            <a:t>या</a:t>
          </a:r>
          <a:r>
            <a:rPr lang="en-US" sz="1700"/>
            <a:t> 60–70% </a:t>
          </a:r>
          <a:r>
            <a:rPr lang="en-US" sz="1700" err="1"/>
            <a:t>अल्कोहल</a:t>
          </a:r>
          <a:r>
            <a:rPr lang="en-US" sz="1700"/>
            <a:t> </a:t>
          </a:r>
          <a:r>
            <a:rPr lang="en-US" sz="1700" err="1"/>
            <a:t>से</a:t>
          </a:r>
          <a:r>
            <a:rPr lang="en-US" sz="1700"/>
            <a:t> </a:t>
          </a:r>
          <a:r>
            <a:rPr lang="en-US" sz="1700" err="1"/>
            <a:t>कीटाणुरहित</a:t>
          </a:r>
          <a:r>
            <a:rPr lang="en-US" sz="1700"/>
            <a:t> (disinfect) करें)</a:t>
          </a:r>
          <a:endParaRPr lang="en-IN" sz="1700">
            <a:latin typeface="Cambria"/>
            <a:ea typeface="Cambria"/>
          </a:endParaRPr>
        </a:p>
      </dgm:t>
    </dgm:pt>
    <dgm:pt modelId="{D5E7CE50-D565-45A9-BA0D-51BC799C85BC}" type="parTrans" cxnId="{320D1D86-0FD2-40DF-8BC7-89659E92D5D2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259D18-DC0D-4B84-9A4A-8A6F74CDFFD5}" type="sibTrans" cxnId="{320D1D86-0FD2-40DF-8BC7-89659E92D5D2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F88B75B-5CD0-4353-A116-39897E7F5755}">
      <dgm:prSet custT="1"/>
      <dgm:spPr/>
      <dgm:t>
        <a:bodyPr/>
        <a:lstStyle/>
        <a:p>
          <a:pPr rtl="0"/>
          <a:r>
            <a:rPr lang="en-US" sz="1700">
              <a:latin typeface="Cambria"/>
              <a:ea typeface="Cambria"/>
            </a:rPr>
            <a:t>Provide a puncture-resistant sharps container for sharps disposal at the point of care (</a:t>
          </a:r>
          <a:r>
            <a:rPr lang="en-US" sz="1700" err="1"/>
            <a:t>उपयोग</a:t>
          </a:r>
          <a:r>
            <a:rPr lang="en-US" sz="1700"/>
            <a:t> </a:t>
          </a:r>
          <a:r>
            <a:rPr lang="en-US" sz="1700" err="1"/>
            <a:t>की</a:t>
          </a:r>
          <a:r>
            <a:rPr lang="en-US" sz="1700"/>
            <a:t> </a:t>
          </a:r>
          <a:r>
            <a:rPr lang="en-US" sz="1700" err="1"/>
            <a:t>गई</a:t>
          </a:r>
          <a:r>
            <a:rPr lang="en-US" sz="1700"/>
            <a:t> </a:t>
          </a:r>
          <a:r>
            <a:rPr lang="en-US" sz="1700" err="1"/>
            <a:t>सुई</a:t>
          </a:r>
          <a:r>
            <a:rPr lang="en-US" sz="1700"/>
            <a:t> </a:t>
          </a:r>
          <a:r>
            <a:rPr lang="en-US" sz="1700" err="1"/>
            <a:t>या</a:t>
          </a:r>
          <a:r>
            <a:rPr lang="en-US" sz="1700"/>
            <a:t> अन्य तीक्ष्ण वस्तुओं को निस्तारित करने के लिए रोगी देखभाल स्थल पर ही </a:t>
          </a:r>
          <a:r>
            <a:rPr lang="en-US" sz="1700">
              <a:latin typeface="Calibri Light" panose="020F0302020204030204"/>
            </a:rPr>
            <a:t>छेदन-प्रतिरोधी</a:t>
          </a:r>
          <a:r>
            <a:rPr lang="en-US" sz="1700"/>
            <a:t> शार्प्स कंटेनर उपलब्ध कराएँ)</a:t>
          </a:r>
          <a:endParaRPr lang="en-IN" sz="1700">
            <a:latin typeface="Cambria"/>
            <a:ea typeface="Cambria"/>
          </a:endParaRPr>
        </a:p>
      </dgm:t>
    </dgm:pt>
    <dgm:pt modelId="{6C959357-23F3-4059-9BCC-B65A6F6DD970}" type="parTrans" cxnId="{B9BF0745-D8A4-4455-9C42-A37FFF19A396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BFEC27-6E60-43F0-AB5D-60EAC5B9E76D}" type="sibTrans" cxnId="{B9BF0745-D8A4-4455-9C42-A37FFF19A396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011A00-3A71-4DA5-88CA-EF5D1608675C}">
      <dgm:prSet custT="1"/>
      <dgm:spPr/>
      <dgm:t>
        <a:bodyPr/>
        <a:lstStyle/>
        <a:p>
          <a:pPr rtl="0"/>
          <a:r>
            <a:rPr lang="en-US" sz="1700" dirty="0">
              <a:latin typeface="Cambria"/>
              <a:ea typeface="Cambria"/>
            </a:rPr>
            <a:t>Not re-cap, bend, break, manipulate or manually remove the needle from the syringe (</a:t>
          </a:r>
          <a:r>
            <a:rPr lang="en-US" sz="1700" dirty="0" err="1"/>
            <a:t>सुई</a:t>
          </a:r>
          <a:r>
            <a:rPr lang="en-US" sz="1700" dirty="0"/>
            <a:t> </a:t>
          </a:r>
          <a:r>
            <a:rPr lang="en-US" sz="1700" dirty="0" err="1"/>
            <a:t>को</a:t>
          </a:r>
          <a:r>
            <a:rPr lang="en-US" sz="1700" dirty="0"/>
            <a:t> </a:t>
          </a:r>
          <a:r>
            <a:rPr lang="en-US" sz="1700" dirty="0" err="1"/>
            <a:t>कभी</a:t>
          </a:r>
          <a:r>
            <a:rPr lang="en-US" sz="1700" dirty="0"/>
            <a:t> </a:t>
          </a:r>
          <a:r>
            <a:rPr lang="en-US" sz="1700" dirty="0" err="1"/>
            <a:t>भी</a:t>
          </a:r>
          <a:r>
            <a:rPr lang="en-US" sz="1700" dirty="0"/>
            <a:t> </a:t>
          </a:r>
          <a:r>
            <a:rPr lang="en-US" sz="1700" dirty="0" err="1"/>
            <a:t>पुनः</a:t>
          </a:r>
          <a:r>
            <a:rPr lang="en-US" sz="1700" dirty="0"/>
            <a:t> </a:t>
          </a:r>
          <a:r>
            <a:rPr lang="en-US" sz="1700" dirty="0" err="1"/>
            <a:t>कैप</a:t>
          </a:r>
          <a:r>
            <a:rPr lang="en-US" sz="1700" dirty="0">
              <a:latin typeface="Calibri Light" panose="020F0302020204030204"/>
            </a:rPr>
            <a:t>,</a:t>
          </a:r>
          <a:r>
            <a:rPr lang="en-US" sz="1700" dirty="0"/>
            <a:t> </a:t>
          </a:r>
          <a:r>
            <a:rPr lang="en-US" sz="1700" dirty="0" err="1"/>
            <a:t>मोड़ें</a:t>
          </a:r>
          <a:r>
            <a:rPr lang="en-US" sz="1700" dirty="0"/>
            <a:t>, </a:t>
          </a:r>
          <a:r>
            <a:rPr lang="en-US" sz="1700" dirty="0" err="1"/>
            <a:t>तोड़ें</a:t>
          </a:r>
          <a:r>
            <a:rPr lang="en-US" sz="1700" dirty="0"/>
            <a:t>, </a:t>
          </a:r>
          <a:r>
            <a:rPr lang="en-US" sz="1700" dirty="0" err="1"/>
            <a:t>हाथ</a:t>
          </a:r>
          <a:r>
            <a:rPr lang="en-US" sz="1700" dirty="0"/>
            <a:t> </a:t>
          </a:r>
          <a:r>
            <a:rPr lang="en-US" sz="1700" dirty="0" err="1"/>
            <a:t>से</a:t>
          </a:r>
          <a:r>
            <a:rPr lang="en-US" sz="1700" dirty="0"/>
            <a:t> </a:t>
          </a:r>
          <a:r>
            <a:rPr lang="en-US" sz="1700" dirty="0" err="1"/>
            <a:t>निकालें</a:t>
          </a:r>
          <a:r>
            <a:rPr lang="en-US" sz="1700" dirty="0"/>
            <a:t> </a:t>
          </a:r>
          <a:r>
            <a:rPr lang="en-US" sz="1700" dirty="0" err="1"/>
            <a:t>या</a:t>
          </a:r>
          <a:r>
            <a:rPr lang="en-US" sz="1700" dirty="0"/>
            <a:t> </a:t>
          </a:r>
          <a:r>
            <a:rPr lang="en-US" sz="1700" dirty="0" err="1"/>
            <a:t>किसी</a:t>
          </a:r>
          <a:r>
            <a:rPr lang="en-US" sz="1700" dirty="0"/>
            <a:t> </a:t>
          </a:r>
          <a:r>
            <a:rPr lang="en-US" sz="1700" dirty="0" err="1"/>
            <a:t>भी</a:t>
          </a:r>
          <a:r>
            <a:rPr lang="en-US" sz="1700" dirty="0"/>
            <a:t> </a:t>
          </a:r>
          <a:r>
            <a:rPr lang="en-US" sz="1700" dirty="0" err="1"/>
            <a:t>प्रकार</a:t>
          </a:r>
          <a:r>
            <a:rPr lang="en-US" sz="1700" dirty="0"/>
            <a:t> </a:t>
          </a:r>
          <a:r>
            <a:rPr lang="en-US" sz="1700" dirty="0" err="1"/>
            <a:t>से</a:t>
          </a:r>
          <a:r>
            <a:rPr lang="en-US" sz="1700" dirty="0"/>
            <a:t> </a:t>
          </a:r>
          <a:r>
            <a:rPr lang="en-US" sz="1700" dirty="0" err="1"/>
            <a:t>छेड़छाड़</a:t>
          </a:r>
          <a:r>
            <a:rPr lang="en-US" sz="1700" dirty="0"/>
            <a:t> न </a:t>
          </a:r>
          <a:r>
            <a:rPr lang="en-US" sz="1700" dirty="0" err="1"/>
            <a:t>करें</a:t>
          </a:r>
          <a:r>
            <a:rPr lang="en-US" sz="1700" dirty="0">
              <a:latin typeface="Calibri Light"/>
              <a:ea typeface="Calibri Light"/>
              <a:cs typeface="Calibri Light"/>
            </a:rPr>
            <a:t>)</a:t>
          </a:r>
          <a:endParaRPr lang="en-IN" sz="1700" dirty="0">
            <a:latin typeface="Cambria"/>
            <a:ea typeface="Cambria"/>
          </a:endParaRPr>
        </a:p>
      </dgm:t>
    </dgm:pt>
    <dgm:pt modelId="{DD932E5B-4A0F-4DCA-99A5-9587C98E68FD}" type="parTrans" cxnId="{6EF5B256-F372-43A1-A64E-7D361AA0C290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5868A6-8D53-4101-A89A-21DA78867603}" type="sibTrans" cxnId="{6EF5B256-F372-43A1-A64E-7D361AA0C290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258E98-DC79-40B8-9910-2ACEB773B2A0}">
      <dgm:prSet custT="1"/>
      <dgm:spPr/>
      <dgm:t>
        <a:bodyPr/>
        <a:lstStyle/>
        <a:p>
          <a:pPr rtl="0"/>
          <a:r>
            <a:rPr lang="en-US" sz="1700">
              <a:latin typeface="Cambria"/>
              <a:ea typeface="Cambria"/>
            </a:rPr>
            <a:t>Discard the sharps container when it is three quarters full, seal it and store it in a secure area (</a:t>
          </a:r>
          <a:r>
            <a:rPr lang="en-US" sz="1700" err="1"/>
            <a:t>जब</a:t>
          </a:r>
          <a:r>
            <a:rPr lang="en-US" sz="1700"/>
            <a:t> </a:t>
          </a:r>
          <a:r>
            <a:rPr lang="en-US" sz="1700" err="1"/>
            <a:t>शार्प्स</a:t>
          </a:r>
          <a:r>
            <a:rPr lang="en-US" sz="1700"/>
            <a:t> </a:t>
          </a:r>
          <a:r>
            <a:rPr lang="en-US" sz="1700" err="1"/>
            <a:t>कंटेनर</a:t>
          </a:r>
          <a:r>
            <a:rPr lang="en-US" sz="1700"/>
            <a:t> </a:t>
          </a:r>
          <a:r>
            <a:rPr lang="en-US" sz="1700" err="1"/>
            <a:t>तीन-चौथाई</a:t>
          </a:r>
          <a:r>
            <a:rPr lang="en-US" sz="1700"/>
            <a:t> </a:t>
          </a:r>
          <a:r>
            <a:rPr lang="en-US" sz="1700" err="1"/>
            <a:t>भर</a:t>
          </a:r>
          <a:r>
            <a:rPr lang="en-US" sz="1700"/>
            <a:t> </a:t>
          </a:r>
          <a:r>
            <a:rPr lang="en-US" sz="1700" err="1"/>
            <a:t>जाए</a:t>
          </a:r>
          <a:r>
            <a:rPr lang="en-US" sz="1700"/>
            <a:t>, </a:t>
          </a:r>
          <a:r>
            <a:rPr lang="en-US" sz="1700" err="1"/>
            <a:t>तो</a:t>
          </a:r>
          <a:r>
            <a:rPr lang="en-US" sz="1700"/>
            <a:t> </a:t>
          </a:r>
          <a:r>
            <a:rPr lang="en-US" sz="1700" err="1"/>
            <a:t>उसे</a:t>
          </a:r>
          <a:r>
            <a:rPr lang="en-US" sz="1700"/>
            <a:t> </a:t>
          </a:r>
          <a:r>
            <a:rPr lang="en-US" sz="1700" err="1"/>
            <a:t>सील</a:t>
          </a:r>
          <a:r>
            <a:rPr lang="en-US" sz="1700"/>
            <a:t> </a:t>
          </a:r>
          <a:r>
            <a:rPr lang="en-US" sz="1700" err="1"/>
            <a:t>कर</a:t>
          </a:r>
          <a:r>
            <a:rPr lang="en-US" sz="1700"/>
            <a:t> </a:t>
          </a:r>
          <a:r>
            <a:rPr lang="en-US" sz="1700" err="1"/>
            <a:t>दें</a:t>
          </a:r>
          <a:r>
            <a:rPr lang="en-US" sz="1700"/>
            <a:t> </a:t>
          </a:r>
          <a:r>
            <a:rPr lang="en-US" sz="1700" err="1"/>
            <a:t>और</a:t>
          </a:r>
          <a:r>
            <a:rPr lang="en-US" sz="1700"/>
            <a:t> </a:t>
          </a:r>
          <a:r>
            <a:rPr lang="en-US" sz="1700" err="1"/>
            <a:t>सुरक्षित</a:t>
          </a:r>
          <a:r>
            <a:rPr lang="en-US" sz="1700"/>
            <a:t> </a:t>
          </a:r>
          <a:r>
            <a:rPr lang="en-US" sz="1700" err="1"/>
            <a:t>स्थान</a:t>
          </a:r>
          <a:r>
            <a:rPr lang="en-US" sz="1700"/>
            <a:t> </a:t>
          </a:r>
          <a:r>
            <a:rPr lang="en-US" sz="1700" err="1"/>
            <a:t>पर</a:t>
          </a:r>
          <a:r>
            <a:rPr lang="en-US" sz="1700"/>
            <a:t> </a:t>
          </a:r>
          <a:r>
            <a:rPr lang="en-US" sz="1700" err="1"/>
            <a:t>संग्रहित</a:t>
          </a:r>
          <a:r>
            <a:rPr lang="en-US" sz="1700"/>
            <a:t> </a:t>
          </a:r>
          <a:r>
            <a:rPr lang="en-US" sz="1700" err="1"/>
            <a:t>करें</a:t>
          </a:r>
          <a:r>
            <a:rPr lang="en-US" sz="1700"/>
            <a:t>)</a:t>
          </a:r>
          <a:endParaRPr lang="en-IN" sz="1700"/>
        </a:p>
      </dgm:t>
    </dgm:pt>
    <dgm:pt modelId="{CC000670-BADE-41EE-9434-D074D2DE5E62}" type="parTrans" cxnId="{24424135-836B-44CA-97D2-8576E53182FD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55ED77E-92A7-463F-A0FC-5FB9E89EA74E}" type="sibTrans" cxnId="{24424135-836B-44CA-97D2-8576E53182FD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74E5C8-EDA5-46EA-8941-F4457B76DBA7}" type="pres">
      <dgm:prSet presAssocID="{08D66183-D861-486F-8892-9B76B2B4F256}" presName="diagram" presStyleCnt="0">
        <dgm:presLayoutVars>
          <dgm:dir/>
          <dgm:resizeHandles val="exact"/>
        </dgm:presLayoutVars>
      </dgm:prSet>
      <dgm:spPr/>
    </dgm:pt>
    <dgm:pt modelId="{7E90B01C-CE6C-4E8F-9FCD-ED5FBCCF3782}" type="pres">
      <dgm:prSet presAssocID="{A5CCABF2-B61B-4424-939A-E385BA37D4F1}" presName="node" presStyleLbl="node1" presStyleIdx="0" presStyleCnt="4">
        <dgm:presLayoutVars>
          <dgm:bulletEnabled val="1"/>
        </dgm:presLayoutVars>
      </dgm:prSet>
      <dgm:spPr/>
    </dgm:pt>
    <dgm:pt modelId="{CA45804A-AB39-49BB-AD75-44B668362F23}" type="pres">
      <dgm:prSet presAssocID="{B4259D18-DC0D-4B84-9A4A-8A6F74CDFFD5}" presName="sibTrans" presStyleCnt="0"/>
      <dgm:spPr/>
    </dgm:pt>
    <dgm:pt modelId="{F45E06EA-88DD-4269-A5DB-143A182D985C}" type="pres">
      <dgm:prSet presAssocID="{9F88B75B-5CD0-4353-A116-39897E7F5755}" presName="node" presStyleLbl="node1" presStyleIdx="1" presStyleCnt="4">
        <dgm:presLayoutVars>
          <dgm:bulletEnabled val="1"/>
        </dgm:presLayoutVars>
      </dgm:prSet>
      <dgm:spPr/>
    </dgm:pt>
    <dgm:pt modelId="{60DE65B3-6B50-4686-8A01-D77F0D367EA5}" type="pres">
      <dgm:prSet presAssocID="{F8BFEC27-6E60-43F0-AB5D-60EAC5B9E76D}" presName="sibTrans" presStyleCnt="0"/>
      <dgm:spPr/>
    </dgm:pt>
    <dgm:pt modelId="{49094DB8-45A3-437E-9B74-453EB786982B}" type="pres">
      <dgm:prSet presAssocID="{1D011A00-3A71-4DA5-88CA-EF5D1608675C}" presName="node" presStyleLbl="node1" presStyleIdx="2" presStyleCnt="4">
        <dgm:presLayoutVars>
          <dgm:bulletEnabled val="1"/>
        </dgm:presLayoutVars>
      </dgm:prSet>
      <dgm:spPr/>
    </dgm:pt>
    <dgm:pt modelId="{23781BBF-30C1-4F87-818F-1988F2F86C15}" type="pres">
      <dgm:prSet presAssocID="{225868A6-8D53-4101-A89A-21DA78867603}" presName="sibTrans" presStyleCnt="0"/>
      <dgm:spPr/>
    </dgm:pt>
    <dgm:pt modelId="{4798B4F2-37C8-4E93-B2BE-C5CC4000A20B}" type="pres">
      <dgm:prSet presAssocID="{67258E98-DC79-40B8-9910-2ACEB773B2A0}" presName="node" presStyleLbl="node1" presStyleIdx="3" presStyleCnt="4">
        <dgm:presLayoutVars>
          <dgm:bulletEnabled val="1"/>
        </dgm:presLayoutVars>
      </dgm:prSet>
      <dgm:spPr/>
    </dgm:pt>
  </dgm:ptLst>
  <dgm:cxnLst>
    <dgm:cxn modelId="{BDE80807-4538-4A1B-AF92-958409B02F8B}" type="presOf" srcId="{9F88B75B-5CD0-4353-A116-39897E7F5755}" destId="{F45E06EA-88DD-4269-A5DB-143A182D985C}" srcOrd="0" destOrd="0" presId="urn:microsoft.com/office/officeart/2005/8/layout/default"/>
    <dgm:cxn modelId="{3E07790D-B1BB-4381-9884-8EA80EF35A26}" type="presOf" srcId="{1D011A00-3A71-4DA5-88CA-EF5D1608675C}" destId="{49094DB8-45A3-437E-9B74-453EB786982B}" srcOrd="0" destOrd="0" presId="urn:microsoft.com/office/officeart/2005/8/layout/default"/>
    <dgm:cxn modelId="{24424135-836B-44CA-97D2-8576E53182FD}" srcId="{08D66183-D861-486F-8892-9B76B2B4F256}" destId="{67258E98-DC79-40B8-9910-2ACEB773B2A0}" srcOrd="3" destOrd="0" parTransId="{CC000670-BADE-41EE-9434-D074D2DE5E62}" sibTransId="{355ED77E-92A7-463F-A0FC-5FB9E89EA74E}"/>
    <dgm:cxn modelId="{B9BF0745-D8A4-4455-9C42-A37FFF19A396}" srcId="{08D66183-D861-486F-8892-9B76B2B4F256}" destId="{9F88B75B-5CD0-4353-A116-39897E7F5755}" srcOrd="1" destOrd="0" parTransId="{6C959357-23F3-4059-9BCC-B65A6F6DD970}" sibTransId="{F8BFEC27-6E60-43F0-AB5D-60EAC5B9E76D}"/>
    <dgm:cxn modelId="{16ABF651-BB2E-4674-BBF5-783EFAF0D4B1}" type="presOf" srcId="{67258E98-DC79-40B8-9910-2ACEB773B2A0}" destId="{4798B4F2-37C8-4E93-B2BE-C5CC4000A20B}" srcOrd="0" destOrd="0" presId="urn:microsoft.com/office/officeart/2005/8/layout/default"/>
    <dgm:cxn modelId="{6EF5B256-F372-43A1-A64E-7D361AA0C290}" srcId="{08D66183-D861-486F-8892-9B76B2B4F256}" destId="{1D011A00-3A71-4DA5-88CA-EF5D1608675C}" srcOrd="2" destOrd="0" parTransId="{DD932E5B-4A0F-4DCA-99A5-9587C98E68FD}" sibTransId="{225868A6-8D53-4101-A89A-21DA78867603}"/>
    <dgm:cxn modelId="{320D1D86-0FD2-40DF-8BC7-89659E92D5D2}" srcId="{08D66183-D861-486F-8892-9B76B2B4F256}" destId="{A5CCABF2-B61B-4424-939A-E385BA37D4F1}" srcOrd="0" destOrd="0" parTransId="{D5E7CE50-D565-45A9-BA0D-51BC799C85BC}" sibTransId="{B4259D18-DC0D-4B84-9A4A-8A6F74CDFFD5}"/>
    <dgm:cxn modelId="{54B028D3-E6D8-4689-9562-5C9ECF3991E2}" type="presOf" srcId="{A5CCABF2-B61B-4424-939A-E385BA37D4F1}" destId="{7E90B01C-CE6C-4E8F-9FCD-ED5FBCCF3782}" srcOrd="0" destOrd="0" presId="urn:microsoft.com/office/officeart/2005/8/layout/default"/>
    <dgm:cxn modelId="{EAC924EF-AD44-4414-B469-C36948056174}" type="presOf" srcId="{08D66183-D861-486F-8892-9B76B2B4F256}" destId="{6E74E5C8-EDA5-46EA-8941-F4457B76DBA7}" srcOrd="0" destOrd="0" presId="urn:microsoft.com/office/officeart/2005/8/layout/default"/>
    <dgm:cxn modelId="{9A086E4D-C288-456B-9733-DE642BECB55B}" type="presParOf" srcId="{6E74E5C8-EDA5-46EA-8941-F4457B76DBA7}" destId="{7E90B01C-CE6C-4E8F-9FCD-ED5FBCCF3782}" srcOrd="0" destOrd="0" presId="urn:microsoft.com/office/officeart/2005/8/layout/default"/>
    <dgm:cxn modelId="{F2B1D792-D3D8-469B-9BA0-D41CF6381B0E}" type="presParOf" srcId="{6E74E5C8-EDA5-46EA-8941-F4457B76DBA7}" destId="{CA45804A-AB39-49BB-AD75-44B668362F23}" srcOrd="1" destOrd="0" presId="urn:microsoft.com/office/officeart/2005/8/layout/default"/>
    <dgm:cxn modelId="{0DA39A25-1AEB-4D24-8491-5017C400EE75}" type="presParOf" srcId="{6E74E5C8-EDA5-46EA-8941-F4457B76DBA7}" destId="{F45E06EA-88DD-4269-A5DB-143A182D985C}" srcOrd="2" destOrd="0" presId="urn:microsoft.com/office/officeart/2005/8/layout/default"/>
    <dgm:cxn modelId="{70343E2F-ABEE-4EBB-BEA4-0BDECB62E080}" type="presParOf" srcId="{6E74E5C8-EDA5-46EA-8941-F4457B76DBA7}" destId="{60DE65B3-6B50-4686-8A01-D77F0D367EA5}" srcOrd="3" destOrd="0" presId="urn:microsoft.com/office/officeart/2005/8/layout/default"/>
    <dgm:cxn modelId="{2E0A92D2-5051-4FD4-A6CF-A5F067C13CCC}" type="presParOf" srcId="{6E74E5C8-EDA5-46EA-8941-F4457B76DBA7}" destId="{49094DB8-45A3-437E-9B74-453EB786982B}" srcOrd="4" destOrd="0" presId="urn:microsoft.com/office/officeart/2005/8/layout/default"/>
    <dgm:cxn modelId="{335F06B0-1BA0-4788-AF34-17258214DB5E}" type="presParOf" srcId="{6E74E5C8-EDA5-46EA-8941-F4457B76DBA7}" destId="{23781BBF-30C1-4F87-818F-1988F2F86C15}" srcOrd="5" destOrd="0" presId="urn:microsoft.com/office/officeart/2005/8/layout/default"/>
    <dgm:cxn modelId="{F338F4FF-972F-438C-A488-995B2C1F09FC}" type="presParOf" srcId="{6E74E5C8-EDA5-46EA-8941-F4457B76DBA7}" destId="{4798B4F2-37C8-4E93-B2BE-C5CC4000A20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9AEC-FAAD-4654-BB27-0AEF1D11969D}">
      <dsp:nvSpPr>
        <dsp:cNvPr id="0" name=""/>
        <dsp:cNvSpPr/>
      </dsp:nvSpPr>
      <dsp:spPr>
        <a:xfrm>
          <a:off x="0" y="1331855"/>
          <a:ext cx="11274759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5047" tIns="1353820" rIns="875047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latin typeface="Cambria"/>
              <a:ea typeface="Cambria"/>
            </a:rPr>
            <a:t>Implement standard precautions (</a:t>
          </a:r>
          <a:r>
            <a:rPr lang="en-US" sz="1800" b="0" kern="1200" err="1"/>
            <a:t>मानक</a:t>
          </a:r>
          <a:r>
            <a:rPr lang="en-US" sz="1800" b="0" kern="1200"/>
            <a:t> </a:t>
          </a:r>
          <a:r>
            <a:rPr lang="en-US" sz="1800" b="0" kern="1200" err="1"/>
            <a:t>सावधानियों</a:t>
          </a:r>
          <a:r>
            <a:rPr lang="en-US" sz="1800" b="0" kern="1200"/>
            <a:t> </a:t>
          </a:r>
          <a:r>
            <a:rPr lang="en-US" sz="1800" b="0" kern="1200" err="1"/>
            <a:t>को</a:t>
          </a:r>
          <a:r>
            <a:rPr lang="en-US" sz="1800" b="0" kern="1200"/>
            <a:t> </a:t>
          </a:r>
          <a:r>
            <a:rPr lang="en-US" sz="1800" b="0" kern="1200" err="1"/>
            <a:t>लागू</a:t>
          </a:r>
          <a:r>
            <a:rPr lang="en-US" sz="1800" b="0" kern="1200"/>
            <a:t> </a:t>
          </a:r>
          <a:r>
            <a:rPr lang="en-US" sz="1800" b="0" kern="1200" err="1"/>
            <a:t>करें</a:t>
          </a:r>
          <a:r>
            <a:rPr lang="en-US" sz="1800" b="0" kern="1200">
              <a:latin typeface="Calibri Light"/>
              <a:ea typeface="Calibri Light"/>
              <a:cs typeface="Calibri Light"/>
            </a:rPr>
            <a:t>)</a:t>
          </a:r>
          <a:endParaRPr lang="en-IN" sz="1800" b="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latin typeface="Cambria"/>
              <a:ea typeface="Cambria"/>
            </a:rPr>
            <a:t>Place patient in a single isolation room (</a:t>
          </a:r>
          <a:r>
            <a:rPr lang="en-US" sz="1800" b="0" kern="1200" err="1"/>
            <a:t>रोगी</a:t>
          </a:r>
          <a:r>
            <a:rPr lang="en-US" sz="1800" b="0" kern="1200"/>
            <a:t> </a:t>
          </a:r>
          <a:r>
            <a:rPr lang="en-US" sz="1800" b="0" kern="1200" err="1"/>
            <a:t>को</a:t>
          </a:r>
          <a:r>
            <a:rPr lang="en-US" sz="1800" b="0" kern="1200"/>
            <a:t> </a:t>
          </a:r>
          <a:r>
            <a:rPr lang="en-US" sz="1800" b="0" kern="1200" err="1"/>
            <a:t>एकल</a:t>
          </a:r>
          <a:r>
            <a:rPr lang="en-US" sz="1800" b="0" kern="1200"/>
            <a:t> (</a:t>
          </a:r>
          <a:r>
            <a:rPr lang="en-US" sz="1800" b="0" kern="1200" err="1"/>
            <a:t>अलग</a:t>
          </a:r>
          <a:r>
            <a:rPr lang="en-US" sz="1800" b="0" kern="1200"/>
            <a:t>) </a:t>
          </a:r>
          <a:r>
            <a:rPr lang="en-US" sz="1800" b="0" kern="1200" err="1"/>
            <a:t>पृथक</a:t>
          </a:r>
          <a:r>
            <a:rPr lang="en-US" sz="1800" b="0" kern="1200"/>
            <a:t> </a:t>
          </a:r>
          <a:r>
            <a:rPr lang="en-US" sz="1800" b="0" kern="1200" err="1"/>
            <a:t>कक्ष</a:t>
          </a:r>
          <a:r>
            <a:rPr lang="en-US" sz="1800" b="0" kern="1200"/>
            <a:t> </a:t>
          </a:r>
          <a:r>
            <a:rPr lang="en-US" sz="1800" b="0" kern="1200" err="1"/>
            <a:t>में</a:t>
          </a:r>
          <a:r>
            <a:rPr lang="en-US" sz="1800" b="0" kern="1200"/>
            <a:t> </a:t>
          </a:r>
          <a:r>
            <a:rPr lang="en-US" sz="1800" b="0" kern="1200" err="1"/>
            <a:t>रखें</a:t>
          </a:r>
          <a:r>
            <a:rPr lang="en-US" sz="1800" b="0" kern="1200">
              <a:latin typeface="Calibri Light"/>
              <a:ea typeface="Calibri Light"/>
              <a:cs typeface="Calibri Light"/>
            </a:rPr>
            <a:t>)</a:t>
          </a:r>
          <a:endParaRPr lang="en-IN" sz="1800" b="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latin typeface="Cambria"/>
              <a:ea typeface="Cambria"/>
            </a:rPr>
            <a:t>Keeps door closed (</a:t>
          </a:r>
          <a:r>
            <a:rPr lang="en-US" sz="1800" b="0" kern="1200" err="1"/>
            <a:t>कक्ष</a:t>
          </a:r>
          <a:r>
            <a:rPr lang="en-US" sz="1800" b="0" kern="1200"/>
            <a:t> </a:t>
          </a:r>
          <a:r>
            <a:rPr lang="en-US" sz="1800" b="0" kern="1200" err="1"/>
            <a:t>का</a:t>
          </a:r>
          <a:r>
            <a:rPr lang="en-US" sz="1800" b="0" kern="1200"/>
            <a:t> </a:t>
          </a:r>
          <a:r>
            <a:rPr lang="en-US" sz="1800" b="0" kern="1200" err="1"/>
            <a:t>दरवाज़ा</a:t>
          </a:r>
          <a:r>
            <a:rPr lang="en-US" sz="1800" b="0" kern="1200"/>
            <a:t> </a:t>
          </a:r>
          <a:r>
            <a:rPr lang="en-US" sz="1800" b="0" kern="1200" err="1"/>
            <a:t>बंद</a:t>
          </a:r>
          <a:r>
            <a:rPr lang="en-US" sz="1800" b="0" kern="1200"/>
            <a:t> </a:t>
          </a:r>
          <a:r>
            <a:rPr lang="en-US" sz="1800" b="0" kern="1200" err="1"/>
            <a:t>रखें</a:t>
          </a:r>
          <a:r>
            <a:rPr lang="en-US" sz="1800" b="0" kern="1200"/>
            <a:t>)</a:t>
          </a:r>
          <a:endParaRPr lang="en-IN" sz="1800" b="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latin typeface="Cambria"/>
              <a:ea typeface="Cambria"/>
            </a:rPr>
            <a:t>Anyone who enters room must wear a special , high filtration particular respirator(e.g.N95) mask (</a:t>
          </a:r>
          <a:r>
            <a:rPr lang="en-US" sz="1800" b="0" kern="1200" err="1"/>
            <a:t>जो</a:t>
          </a:r>
          <a:r>
            <a:rPr lang="en-US" sz="1800" b="0" kern="1200"/>
            <a:t> </a:t>
          </a:r>
          <a:r>
            <a:rPr lang="en-US" sz="1800" b="0" kern="1200" err="1"/>
            <a:t>भी</a:t>
          </a:r>
          <a:r>
            <a:rPr lang="en-US" sz="1800" b="0" kern="1200"/>
            <a:t> </a:t>
          </a:r>
          <a:r>
            <a:rPr lang="en-US" sz="1800" b="0" kern="1200" err="1"/>
            <a:t>व्यक्ति</a:t>
          </a:r>
          <a:r>
            <a:rPr lang="en-US" sz="1800" b="0" kern="1200"/>
            <a:t> </a:t>
          </a:r>
          <a:r>
            <a:rPr lang="en-US" sz="1800" b="0" kern="1200" err="1"/>
            <a:t>कक्ष</a:t>
          </a:r>
          <a:r>
            <a:rPr lang="en-US" sz="1800" b="0" kern="1200"/>
            <a:t> </a:t>
          </a:r>
          <a:r>
            <a:rPr lang="en-US" sz="1800" b="0" kern="1200" err="1"/>
            <a:t>में</a:t>
          </a:r>
          <a:r>
            <a:rPr lang="en-US" sz="1800" b="0" kern="1200"/>
            <a:t> </a:t>
          </a:r>
          <a:r>
            <a:rPr lang="en-US" sz="1800" b="0" kern="1200" err="1"/>
            <a:t>प्रवेश</a:t>
          </a:r>
          <a:r>
            <a:rPr lang="en-US" sz="1800" b="0" kern="1200"/>
            <a:t> </a:t>
          </a:r>
          <a:r>
            <a:rPr lang="en-US" sz="1800" b="0" kern="1200" err="1"/>
            <a:t>करे</a:t>
          </a:r>
          <a:r>
            <a:rPr lang="en-US" sz="1800" b="0" kern="1200"/>
            <a:t>, </a:t>
          </a:r>
          <a:r>
            <a:rPr lang="en-US" sz="1800" b="0" kern="1200" err="1"/>
            <a:t>उसे</a:t>
          </a:r>
          <a:r>
            <a:rPr lang="en-US" sz="1800" b="0" kern="1200"/>
            <a:t> </a:t>
          </a:r>
          <a:r>
            <a:rPr lang="en-US" sz="1800" b="0" kern="1200" err="1"/>
            <a:t>विशेष</a:t>
          </a:r>
          <a:r>
            <a:rPr lang="en-US" sz="1800" b="0" kern="1200"/>
            <a:t> </a:t>
          </a:r>
          <a:r>
            <a:rPr lang="en-US" sz="1800" b="0" kern="1200" err="1"/>
            <a:t>उच्च-फ़िल्ट्रेशन</a:t>
          </a:r>
          <a:r>
            <a:rPr lang="en-US" sz="1800" b="0" kern="1200"/>
            <a:t> </a:t>
          </a:r>
          <a:r>
            <a:rPr lang="en-US" sz="1800" b="0" kern="1200" err="1"/>
            <a:t>वाला</a:t>
          </a:r>
          <a:r>
            <a:rPr lang="en-US" sz="1800" b="0" kern="1200"/>
            <a:t> </a:t>
          </a:r>
          <a:r>
            <a:rPr lang="en-US" sz="1800" b="0" kern="1200" err="1"/>
            <a:t>रेस्पिरेटर</a:t>
          </a:r>
          <a:r>
            <a:rPr lang="en-US" sz="1800" b="0" kern="1200"/>
            <a:t> </a:t>
          </a:r>
          <a:r>
            <a:rPr lang="en-US" sz="1800" b="0" kern="1200" err="1"/>
            <a:t>मास्क</a:t>
          </a:r>
          <a:r>
            <a:rPr lang="en-US" sz="1800" b="0" kern="1200"/>
            <a:t> (</a:t>
          </a:r>
          <a:r>
            <a:rPr lang="en-US" sz="1800" b="0" kern="1200" err="1"/>
            <a:t>जैसे</a:t>
          </a:r>
          <a:r>
            <a:rPr lang="en-US" sz="1800" b="0" kern="1200"/>
            <a:t> N95) </a:t>
          </a:r>
          <a:r>
            <a:rPr lang="en-US" sz="1800" b="0" kern="1200" err="1"/>
            <a:t>अवश्य</a:t>
          </a:r>
          <a:r>
            <a:rPr lang="en-US" sz="1800" b="0" kern="1200"/>
            <a:t> </a:t>
          </a:r>
          <a:r>
            <a:rPr lang="en-US" sz="1800" b="0" kern="1200" err="1"/>
            <a:t>पहनना</a:t>
          </a:r>
          <a:r>
            <a:rPr lang="en-US" sz="1800" b="0" kern="1200"/>
            <a:t> </a:t>
          </a:r>
          <a:r>
            <a:rPr lang="en-US" sz="1800" b="0" kern="1200" err="1"/>
            <a:t>चाहिए</a:t>
          </a:r>
          <a:r>
            <a:rPr lang="en-US" sz="1800" b="0" kern="1200">
              <a:latin typeface="Calibri Light"/>
              <a:ea typeface="Calibri Light"/>
              <a:cs typeface="Calibri Light"/>
            </a:rPr>
            <a:t>)</a:t>
          </a:r>
          <a:endParaRPr lang="en-IN" sz="1800" b="0" kern="1200">
            <a:latin typeface="Cambria"/>
            <a:ea typeface="Cambria"/>
          </a:endParaRPr>
        </a:p>
      </dsp:txBody>
      <dsp:txXfrm>
        <a:off x="0" y="1331855"/>
        <a:ext cx="11274759" cy="3685500"/>
      </dsp:txXfrm>
    </dsp:sp>
    <dsp:sp modelId="{8BFA0E3F-AE26-4ED5-8B11-63354F427A5F}">
      <dsp:nvSpPr>
        <dsp:cNvPr id="0" name=""/>
        <dsp:cNvSpPr/>
      </dsp:nvSpPr>
      <dsp:spPr>
        <a:xfrm>
          <a:off x="563737" y="372455"/>
          <a:ext cx="7892331" cy="19188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311" tIns="0" rIns="29831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mbria"/>
              <a:ea typeface="Cambria"/>
            </a:rPr>
            <a:t>Airborne Precautions (</a:t>
          </a:r>
          <a:r>
            <a:rPr lang="en-US" sz="1800" b="0" kern="1200" err="1"/>
            <a:t>वायुवाहित</a:t>
          </a:r>
          <a:r>
            <a:rPr lang="en-US" sz="1800" b="0" kern="1200"/>
            <a:t> </a:t>
          </a:r>
          <a:r>
            <a:rPr lang="en-US" sz="1800" b="0" kern="1200" err="1"/>
            <a:t>सावधानियाँ</a:t>
          </a:r>
          <a:r>
            <a:rPr lang="en-US" sz="1800" b="0" kern="1200">
              <a:latin typeface="Calibri Light"/>
              <a:ea typeface="Calibri Light"/>
              <a:cs typeface="Calibri Light"/>
            </a:rPr>
            <a:t>)</a:t>
          </a:r>
          <a:r>
            <a:rPr lang="en-US" sz="1800" b="0" kern="1200">
              <a:latin typeface="Cambria"/>
              <a:ea typeface="Cambria"/>
            </a:rPr>
            <a:t> </a:t>
          </a:r>
          <a:endParaRPr lang="en-IN" sz="1800" b="0" kern="1200">
            <a:latin typeface="Cambria"/>
            <a:ea typeface="Cambria"/>
          </a:endParaRPr>
        </a:p>
      </dsp:txBody>
      <dsp:txXfrm>
        <a:off x="657405" y="466123"/>
        <a:ext cx="7704995" cy="1731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0DB-2071-4312-85AD-E3505F46FE57}">
      <dsp:nvSpPr>
        <dsp:cNvPr id="0" name=""/>
        <dsp:cNvSpPr/>
      </dsp:nvSpPr>
      <dsp:spPr>
        <a:xfrm>
          <a:off x="1406" y="655058"/>
          <a:ext cx="5486063" cy="329163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mbria"/>
              <a:ea typeface="Cambria"/>
            </a:rPr>
            <a:t>Treat waste contaminated with blood, body fluids, secretions and excretions as hazardous infectious waste, in accordance with local regulations (</a:t>
          </a:r>
          <a:r>
            <a:rPr lang="en-US" sz="1800" kern="1200" err="1"/>
            <a:t>रक्त</a:t>
          </a:r>
          <a:r>
            <a:rPr lang="en-US" sz="1800" kern="1200"/>
            <a:t>, </a:t>
          </a:r>
          <a:r>
            <a:rPr lang="en-US" sz="1800" kern="1200" err="1"/>
            <a:t>शारीरिक</a:t>
          </a:r>
          <a:r>
            <a:rPr lang="en-US" sz="1800" kern="1200"/>
            <a:t> </a:t>
          </a:r>
          <a:r>
            <a:rPr lang="en-US" sz="1800" kern="1200" err="1"/>
            <a:t>द्रव</a:t>
          </a:r>
          <a:r>
            <a:rPr lang="en-US" sz="1800" kern="1200"/>
            <a:t>, </a:t>
          </a:r>
          <a:r>
            <a:rPr lang="en-US" sz="1800" kern="1200" err="1"/>
            <a:t>स्राव</a:t>
          </a:r>
          <a:r>
            <a:rPr lang="en-US" sz="1800" kern="1200"/>
            <a:t> </a:t>
          </a:r>
          <a:r>
            <a:rPr lang="en-US" sz="1800" kern="1200" err="1"/>
            <a:t>या</a:t>
          </a:r>
          <a:r>
            <a:rPr lang="en-US" sz="1800" kern="1200"/>
            <a:t> </a:t>
          </a:r>
          <a:r>
            <a:rPr lang="en-US" sz="1800" kern="1200" err="1"/>
            <a:t>उत्सर्जन</a:t>
          </a:r>
          <a:r>
            <a:rPr lang="en-US" sz="1800" kern="1200"/>
            <a:t> </a:t>
          </a:r>
          <a:r>
            <a:rPr lang="en-US" sz="1800" kern="1200" err="1"/>
            <a:t>से</a:t>
          </a:r>
          <a:r>
            <a:rPr lang="en-US" sz="1800" kern="1200"/>
            <a:t> दूषित</a:t>
          </a:r>
          <a:r>
            <a:rPr lang="en-US" sz="1800" kern="1200">
              <a:latin typeface="Calibri Light" panose="020F0302020204030204"/>
            </a:rPr>
            <a:t> </a:t>
          </a:r>
          <a:r>
            <a:rPr lang="en-US" sz="1800" kern="1200"/>
            <a:t> </a:t>
          </a:r>
          <a:r>
            <a:rPr lang="en-US" sz="1800" kern="1200" err="1"/>
            <a:t>अपशिष्ट</a:t>
          </a:r>
          <a:r>
            <a:rPr lang="en-US" sz="1800" kern="1200"/>
            <a:t> </a:t>
          </a:r>
          <a:r>
            <a:rPr lang="en-US" sz="1800" kern="1200" err="1"/>
            <a:t>को</a:t>
          </a:r>
          <a:r>
            <a:rPr lang="en-US" sz="1800" kern="1200"/>
            <a:t> </a:t>
          </a:r>
          <a:r>
            <a:rPr lang="en-US" sz="1800" kern="1200" err="1"/>
            <a:t>स्थानीय</a:t>
          </a:r>
          <a:r>
            <a:rPr lang="en-US" sz="1800" kern="1200"/>
            <a:t> </a:t>
          </a:r>
          <a:r>
            <a:rPr lang="en-US" sz="1800" kern="1200" err="1"/>
            <a:t>नियमों</a:t>
          </a:r>
          <a:r>
            <a:rPr lang="en-US" sz="1800" kern="1200"/>
            <a:t> </a:t>
          </a:r>
          <a:r>
            <a:rPr lang="en-US" sz="1800" kern="1200" err="1"/>
            <a:t>के</a:t>
          </a:r>
          <a:r>
            <a:rPr lang="en-US" sz="1800" kern="1200"/>
            <a:t> </a:t>
          </a:r>
          <a:r>
            <a:rPr lang="en-US" sz="1800" kern="1200" err="1"/>
            <a:t>अनुसार</a:t>
          </a:r>
          <a:r>
            <a:rPr lang="en-US" sz="1800" kern="1200"/>
            <a:t> </a:t>
          </a:r>
          <a:r>
            <a:rPr lang="en-US" sz="1800" b="1" kern="1200" err="1"/>
            <a:t>खतरनाक</a:t>
          </a:r>
          <a:r>
            <a:rPr lang="en-US" sz="1800" b="1" kern="1200"/>
            <a:t> </a:t>
          </a:r>
          <a:r>
            <a:rPr lang="en-US" sz="1800" b="1" kern="1200" err="1"/>
            <a:t>संक्रामक</a:t>
          </a:r>
          <a:r>
            <a:rPr lang="en-US" sz="1800" b="1" kern="1200"/>
            <a:t> </a:t>
          </a:r>
          <a:r>
            <a:rPr lang="en-US" sz="1800" b="1" kern="1200" err="1"/>
            <a:t>अपशिष्ट</a:t>
          </a:r>
          <a:r>
            <a:rPr lang="en-US" sz="1800" b="1" kern="1200"/>
            <a:t> </a:t>
          </a:r>
          <a:r>
            <a:rPr lang="en-US" sz="1800" kern="1200" err="1"/>
            <a:t>के</a:t>
          </a:r>
          <a:r>
            <a:rPr lang="en-US" sz="1800" kern="1200"/>
            <a:t> </a:t>
          </a:r>
          <a:r>
            <a:rPr lang="en-US" sz="1800" kern="1200" err="1"/>
            <a:t>रूप</a:t>
          </a:r>
          <a:r>
            <a:rPr lang="en-US" sz="1800" kern="1200"/>
            <a:t> </a:t>
          </a:r>
          <a:r>
            <a:rPr lang="en-US" sz="1800" kern="1200" err="1"/>
            <a:t>में</a:t>
          </a:r>
          <a:r>
            <a:rPr lang="en-US" sz="1800" kern="1200"/>
            <a:t> </a:t>
          </a:r>
          <a:r>
            <a:rPr lang="en-US" sz="1800" kern="1200" err="1"/>
            <a:t>निपटाएँ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06" y="655058"/>
        <a:ext cx="5486063" cy="3291638"/>
      </dsp:txXfrm>
    </dsp:sp>
    <dsp:sp modelId="{CDF8C5CE-65D5-4069-AE87-E06EC533B1DF}">
      <dsp:nvSpPr>
        <dsp:cNvPr id="0" name=""/>
        <dsp:cNvSpPr/>
      </dsp:nvSpPr>
      <dsp:spPr>
        <a:xfrm>
          <a:off x="6036076" y="655058"/>
          <a:ext cx="5486063" cy="32916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/>
              <a:ea typeface="Cambria"/>
            </a:rPr>
            <a:t>Treat human tissue and laboratory waste that is directly associated with specimen processing as hazardous infectious waste (</a:t>
          </a:r>
          <a:r>
            <a:rPr lang="en-US" sz="1800" kern="1200" dirty="0" err="1"/>
            <a:t>मानव</a:t>
          </a:r>
          <a:r>
            <a:rPr lang="en-US" sz="1800" kern="1200" dirty="0"/>
            <a:t> </a:t>
          </a:r>
          <a:r>
            <a:rPr lang="en-US" sz="1800" kern="1200" dirty="0" err="1"/>
            <a:t>ऊतक</a:t>
          </a:r>
          <a:r>
            <a:rPr lang="en-US" sz="1800" kern="1200" dirty="0"/>
            <a:t> </a:t>
          </a:r>
          <a:r>
            <a:rPr lang="en-US" sz="1800" kern="1200" dirty="0" err="1"/>
            <a:t>और</a:t>
          </a:r>
          <a:r>
            <a:rPr lang="en-US" sz="1800" kern="1200" dirty="0"/>
            <a:t> </a:t>
          </a:r>
          <a:r>
            <a:rPr lang="en-US" sz="1800" kern="1200" dirty="0" err="1"/>
            <a:t>प्रयोगशाला</a:t>
          </a:r>
          <a:r>
            <a:rPr lang="en-US" sz="1800" kern="1200" dirty="0"/>
            <a:t> </a:t>
          </a:r>
          <a:r>
            <a:rPr lang="en-US" sz="1800" kern="1200" dirty="0" err="1"/>
            <a:t>अपशिष्ट</a:t>
          </a:r>
          <a:r>
            <a:rPr lang="en-US" sz="1800" kern="1200" dirty="0"/>
            <a:t> </a:t>
          </a:r>
          <a:r>
            <a:rPr lang="en-US" sz="1800" kern="1200" dirty="0" err="1"/>
            <a:t>जो</a:t>
          </a:r>
          <a:r>
            <a:rPr lang="en-US" sz="1800" kern="1200" dirty="0"/>
            <a:t> </a:t>
          </a:r>
          <a:r>
            <a:rPr lang="en-US" sz="1800" kern="1200" dirty="0" err="1"/>
            <a:t>नमूनों</a:t>
          </a:r>
          <a:r>
            <a:rPr lang="en-US" sz="1800" kern="1200" dirty="0"/>
            <a:t> </a:t>
          </a:r>
          <a:r>
            <a:rPr lang="en-US" sz="1800" kern="1200" dirty="0" err="1"/>
            <a:t>के</a:t>
          </a:r>
          <a:r>
            <a:rPr lang="en-US" sz="1800" kern="1200" dirty="0"/>
            <a:t> </a:t>
          </a:r>
          <a:r>
            <a:rPr lang="en-US" sz="1800" kern="1200" dirty="0" err="1"/>
            <a:t>प्रसंस्करण</a:t>
          </a:r>
          <a:r>
            <a:rPr lang="en-US" sz="1800" kern="1200" dirty="0"/>
            <a:t> </a:t>
          </a:r>
          <a:r>
            <a:rPr lang="en-US" sz="1800" kern="1200" dirty="0" err="1"/>
            <a:t>से</a:t>
          </a:r>
          <a:r>
            <a:rPr lang="en-US" sz="1800" kern="1200" dirty="0"/>
            <a:t> </a:t>
          </a:r>
          <a:r>
            <a:rPr lang="en-US" sz="1800" kern="1200" dirty="0" err="1"/>
            <a:t>सीधे</a:t>
          </a:r>
          <a:r>
            <a:rPr lang="en-US" sz="1800" kern="1200" dirty="0"/>
            <a:t> </a:t>
          </a:r>
          <a:r>
            <a:rPr lang="en-US" sz="1800" kern="1200" dirty="0" err="1"/>
            <a:t>संबंधित</a:t>
          </a:r>
          <a:r>
            <a:rPr lang="en-US" sz="1800" kern="1200" dirty="0"/>
            <a:t> </a:t>
          </a:r>
          <a:r>
            <a:rPr lang="en-US" sz="1800" kern="1200" dirty="0" err="1"/>
            <a:t>हों</a:t>
          </a:r>
          <a:r>
            <a:rPr lang="en-US" sz="1800" kern="1200" dirty="0"/>
            <a:t>, </a:t>
          </a:r>
          <a:r>
            <a:rPr lang="en-US" sz="1800" kern="1200" dirty="0" err="1"/>
            <a:t>उन्हें</a:t>
          </a:r>
          <a:r>
            <a:rPr lang="en-US" sz="1800" kern="1200" dirty="0"/>
            <a:t> </a:t>
          </a:r>
          <a:r>
            <a:rPr lang="en-US" sz="1800" kern="1200" dirty="0" err="1"/>
            <a:t>भी</a:t>
          </a:r>
          <a:r>
            <a:rPr lang="en-US" sz="1800" kern="1200" dirty="0"/>
            <a:t> </a:t>
          </a:r>
          <a:r>
            <a:rPr lang="en-US" sz="1800" b="1" kern="1200" dirty="0" err="1"/>
            <a:t>खतरनाक</a:t>
          </a:r>
          <a:r>
            <a:rPr lang="en-US" sz="1800" b="1" kern="1200" dirty="0"/>
            <a:t> </a:t>
          </a:r>
          <a:r>
            <a:rPr lang="en-US" sz="1800" b="1" kern="1200" dirty="0" err="1"/>
            <a:t>संक्रामक</a:t>
          </a:r>
          <a:r>
            <a:rPr lang="en-US" sz="1800" b="1" kern="1200" dirty="0"/>
            <a:t> </a:t>
          </a:r>
          <a:r>
            <a:rPr lang="en-US" sz="1800" b="1" kern="1200" dirty="0" err="1"/>
            <a:t>अपशिष्ट</a:t>
          </a:r>
          <a:r>
            <a:rPr lang="en-US" sz="1800" kern="1200" dirty="0"/>
            <a:t> </a:t>
          </a:r>
          <a:r>
            <a:rPr lang="en-US" sz="1800" kern="1200" dirty="0" err="1"/>
            <a:t>के</a:t>
          </a:r>
          <a:r>
            <a:rPr lang="en-US" sz="1800" kern="1200" dirty="0"/>
            <a:t> </a:t>
          </a:r>
          <a:r>
            <a:rPr lang="en-US" sz="1800" kern="1200" dirty="0" err="1"/>
            <a:t>रूप</a:t>
          </a:r>
          <a:r>
            <a:rPr lang="en-US" sz="1800" kern="1200" dirty="0"/>
            <a:t> </a:t>
          </a:r>
          <a:r>
            <a:rPr lang="en-US" sz="1800" kern="1200" dirty="0" err="1"/>
            <a:t>में</a:t>
          </a:r>
          <a:r>
            <a:rPr lang="en-US" sz="1800" kern="1200" dirty="0"/>
            <a:t> </a:t>
          </a:r>
          <a:r>
            <a:rPr lang="en-US" sz="1800" kern="1200" dirty="0" err="1"/>
            <a:t>ही</a:t>
          </a:r>
          <a:r>
            <a:rPr lang="en-US" sz="1800" kern="1200" dirty="0"/>
            <a:t> </a:t>
          </a:r>
          <a:r>
            <a:rPr lang="en-US" sz="1800" kern="1200" dirty="0" err="1"/>
            <a:t>निपटाएँ</a:t>
          </a:r>
          <a:r>
            <a:rPr lang="en-US" sz="1800" kern="1200" dirty="0"/>
            <a:t>)</a:t>
          </a: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36076" y="655058"/>
        <a:ext cx="5486063" cy="32916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22A5B-C97C-4D80-86FB-BC43E4FB0441}">
      <dsp:nvSpPr>
        <dsp:cNvPr id="0" name=""/>
        <dsp:cNvSpPr/>
      </dsp:nvSpPr>
      <dsp:spPr>
        <a:xfrm>
          <a:off x="0" y="513"/>
          <a:ext cx="7534810" cy="1954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5F4C-DE40-4F09-98E8-68A2FD4A65B3}">
      <dsp:nvSpPr>
        <dsp:cNvPr id="0" name=""/>
        <dsp:cNvSpPr/>
      </dsp:nvSpPr>
      <dsp:spPr>
        <a:xfrm>
          <a:off x="591226" y="440268"/>
          <a:ext cx="1074956" cy="10749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B90AA-2386-4DD3-BE8F-E8571A5D8AD2}">
      <dsp:nvSpPr>
        <dsp:cNvPr id="0" name=""/>
        <dsp:cNvSpPr/>
      </dsp:nvSpPr>
      <dsp:spPr>
        <a:xfrm>
          <a:off x="2257408" y="513"/>
          <a:ext cx="5223377" cy="195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48" tIns="206848" rIns="206848" bIns="20684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Clean and disinfect patient care areas at least once a day, paying particular attention to frequently touched surfaces</a:t>
          </a:r>
          <a:r>
            <a:rPr lang="en-US" sz="1700" kern="1200" dirty="0">
              <a:latin typeface="Cambria"/>
              <a:ea typeface="Cambria"/>
            </a:rPr>
            <a:t> (</a:t>
          </a:r>
          <a:r>
            <a:rPr lang="en-US" sz="1700" kern="1200" dirty="0" err="1"/>
            <a:t>रोगी</a:t>
          </a:r>
          <a:r>
            <a:rPr lang="en-US" sz="1700" kern="1200" dirty="0"/>
            <a:t> </a:t>
          </a:r>
          <a:r>
            <a:rPr lang="en-US" sz="1700" kern="1200" dirty="0" err="1"/>
            <a:t>देखभाल</a:t>
          </a:r>
          <a:r>
            <a:rPr lang="en-US" sz="1700" kern="1200" dirty="0"/>
            <a:t> </a:t>
          </a:r>
          <a:r>
            <a:rPr lang="en-US" sz="1700" kern="1200" dirty="0" err="1"/>
            <a:t>क्षेत्रों</a:t>
          </a:r>
          <a:r>
            <a:rPr lang="en-US" sz="1700" kern="1200" dirty="0"/>
            <a:t> </a:t>
          </a:r>
          <a:r>
            <a:rPr lang="en-US" sz="1700" kern="1200" dirty="0" err="1"/>
            <a:t>की</a:t>
          </a:r>
          <a:r>
            <a:rPr lang="en-US" sz="1700" kern="1200" dirty="0"/>
            <a:t> </a:t>
          </a:r>
          <a:r>
            <a:rPr lang="en-US" sz="1700" kern="1200" dirty="0" err="1"/>
            <a:t>रोज़</a:t>
          </a:r>
          <a:r>
            <a:rPr lang="en-US" sz="1700" kern="1200" dirty="0"/>
            <a:t> </a:t>
          </a:r>
          <a:r>
            <a:rPr lang="en-US" sz="1700" kern="1200" dirty="0" err="1"/>
            <a:t>कम</a:t>
          </a:r>
          <a:r>
            <a:rPr lang="en-US" sz="1700" kern="1200" dirty="0"/>
            <a:t> </a:t>
          </a:r>
          <a:r>
            <a:rPr lang="en-US" sz="1700" kern="1200" dirty="0" err="1"/>
            <a:t>से</a:t>
          </a:r>
          <a:r>
            <a:rPr lang="en-US" sz="1700" kern="1200" dirty="0"/>
            <a:t> </a:t>
          </a:r>
          <a:r>
            <a:rPr lang="en-US" sz="1700" kern="1200" dirty="0" err="1"/>
            <a:t>कम</a:t>
          </a:r>
          <a:r>
            <a:rPr lang="en-US" sz="1700" kern="1200" dirty="0"/>
            <a:t> </a:t>
          </a:r>
          <a:r>
            <a:rPr lang="en-US" sz="1700" kern="1200" dirty="0" err="1"/>
            <a:t>एक</a:t>
          </a:r>
          <a:r>
            <a:rPr lang="en-US" sz="1700" kern="1200" dirty="0"/>
            <a:t> </a:t>
          </a:r>
          <a:r>
            <a:rPr lang="en-US" sz="1700" kern="1200" dirty="0" err="1"/>
            <a:t>बार</a:t>
          </a:r>
          <a:r>
            <a:rPr lang="en-US" sz="1700" kern="1200" dirty="0"/>
            <a:t> </a:t>
          </a:r>
          <a:r>
            <a:rPr lang="en-US" sz="1700" kern="1200" dirty="0" err="1"/>
            <a:t>सफाई</a:t>
          </a:r>
          <a:r>
            <a:rPr lang="en-US" sz="1700" kern="1200" dirty="0"/>
            <a:t> </a:t>
          </a:r>
          <a:r>
            <a:rPr lang="en-US" sz="1700" kern="1200" dirty="0" err="1"/>
            <a:t>और</a:t>
          </a:r>
          <a:r>
            <a:rPr lang="en-US" sz="1700" kern="1200" dirty="0"/>
            <a:t> </a:t>
          </a:r>
          <a:r>
            <a:rPr lang="en-US" sz="1700" kern="1200" dirty="0" err="1"/>
            <a:t>कीटाणुशोधन</a:t>
          </a:r>
          <a:r>
            <a:rPr lang="en-US" sz="1700" kern="1200" dirty="0"/>
            <a:t> </a:t>
          </a:r>
          <a:r>
            <a:rPr lang="en-US" sz="1700" kern="1200" dirty="0" err="1"/>
            <a:t>करें</a:t>
          </a:r>
          <a:r>
            <a:rPr lang="en-US" sz="1700" kern="1200" dirty="0"/>
            <a:t>, </a:t>
          </a:r>
          <a:r>
            <a:rPr lang="en-US" sz="1700" kern="1200" dirty="0" err="1"/>
            <a:t>विशेष</a:t>
          </a:r>
          <a:r>
            <a:rPr lang="en-US" sz="1700" kern="1200" dirty="0"/>
            <a:t> </a:t>
          </a:r>
          <a:r>
            <a:rPr lang="en-US" sz="1700" kern="1200" dirty="0" err="1"/>
            <a:t>रूप</a:t>
          </a:r>
          <a:r>
            <a:rPr lang="en-US" sz="1700" kern="1200" dirty="0"/>
            <a:t> </a:t>
          </a:r>
          <a:r>
            <a:rPr lang="en-US" sz="1700" kern="1200" dirty="0" err="1"/>
            <a:t>से</a:t>
          </a:r>
          <a:r>
            <a:rPr lang="en-US" sz="1700" kern="1200" dirty="0"/>
            <a:t> </a:t>
          </a:r>
          <a:r>
            <a:rPr lang="en-US" sz="1700" kern="1200" dirty="0" err="1"/>
            <a:t>उन</a:t>
          </a:r>
          <a:r>
            <a:rPr lang="en-US" sz="1700" kern="1200" dirty="0"/>
            <a:t> </a:t>
          </a:r>
          <a:r>
            <a:rPr lang="en-US" sz="1700" kern="1200" dirty="0" err="1"/>
            <a:t>सतहों</a:t>
          </a:r>
          <a:r>
            <a:rPr lang="en-US" sz="1700" kern="1200" dirty="0"/>
            <a:t> </a:t>
          </a:r>
          <a:r>
            <a:rPr lang="en-US" sz="1700" kern="1200" dirty="0" err="1"/>
            <a:t>पर</a:t>
          </a:r>
          <a:r>
            <a:rPr lang="en-US" sz="1700" kern="1200" dirty="0"/>
            <a:t> </a:t>
          </a:r>
          <a:r>
            <a:rPr lang="en-US" sz="1700" kern="1200" dirty="0" err="1"/>
            <a:t>ध्यान</a:t>
          </a:r>
          <a:r>
            <a:rPr lang="en-US" sz="1700" kern="1200" dirty="0"/>
            <a:t> </a:t>
          </a:r>
          <a:r>
            <a:rPr lang="en-US" sz="1700" kern="1200" dirty="0" err="1"/>
            <a:t>दें</a:t>
          </a:r>
          <a:r>
            <a:rPr lang="en-US" sz="1700" kern="1200" dirty="0"/>
            <a:t> </a:t>
          </a:r>
          <a:r>
            <a:rPr lang="en-US" sz="1700" kern="1200" dirty="0" err="1"/>
            <a:t>जिन्हें</a:t>
          </a:r>
          <a:r>
            <a:rPr lang="en-US" sz="1700" kern="1200" dirty="0"/>
            <a:t> </a:t>
          </a:r>
          <a:r>
            <a:rPr lang="en-US" sz="1700" kern="1200" dirty="0" err="1"/>
            <a:t>अक्सर</a:t>
          </a:r>
          <a:r>
            <a:rPr lang="en-US" sz="1700" kern="1200" dirty="0"/>
            <a:t> </a:t>
          </a:r>
          <a:r>
            <a:rPr lang="en-US" sz="1700" kern="1200" dirty="0" err="1"/>
            <a:t>छुआ</a:t>
          </a:r>
          <a:r>
            <a:rPr lang="en-US" sz="1700" kern="1200" dirty="0"/>
            <a:t> </a:t>
          </a:r>
          <a:r>
            <a:rPr lang="en-US" sz="1700" kern="1200" dirty="0" err="1"/>
            <a:t>जाता</a:t>
          </a:r>
          <a:r>
            <a:rPr lang="en-US" sz="1700" kern="1200" dirty="0"/>
            <a:t> </a:t>
          </a:r>
          <a:r>
            <a:rPr lang="en-US" sz="1700" kern="1200" dirty="0" err="1"/>
            <a:t>है</a:t>
          </a:r>
          <a:r>
            <a:rPr lang="en-US" sz="1700" kern="1200" dirty="0"/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2257408" y="513"/>
        <a:ext cx="5223377" cy="1954466"/>
      </dsp:txXfrm>
    </dsp:sp>
    <dsp:sp modelId="{AB4B659F-2F10-42B2-91A8-8572B04D2D52}">
      <dsp:nvSpPr>
        <dsp:cNvPr id="0" name=""/>
        <dsp:cNvSpPr/>
      </dsp:nvSpPr>
      <dsp:spPr>
        <a:xfrm>
          <a:off x="0" y="2255667"/>
          <a:ext cx="7534810" cy="1954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108F7-6D04-43F0-B8CE-C58677398F74}">
      <dsp:nvSpPr>
        <dsp:cNvPr id="0" name=""/>
        <dsp:cNvSpPr/>
      </dsp:nvSpPr>
      <dsp:spPr>
        <a:xfrm>
          <a:off x="591226" y="2695422"/>
          <a:ext cx="1074956" cy="1074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DEB3A-2D72-4E79-85A6-007CFB1E126B}">
      <dsp:nvSpPr>
        <dsp:cNvPr id="0" name=""/>
        <dsp:cNvSpPr/>
      </dsp:nvSpPr>
      <dsp:spPr>
        <a:xfrm>
          <a:off x="2257408" y="2255667"/>
          <a:ext cx="5223377" cy="195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48" tIns="206848" rIns="206848" bIns="20684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Deal with spills of blood and body fluid/ substance as soon as possible, in accordance with local protocols</a:t>
          </a:r>
          <a:r>
            <a:rPr lang="en-US" sz="1700" kern="1200" dirty="0">
              <a:latin typeface="Cambria"/>
              <a:ea typeface="Cambria"/>
            </a:rPr>
            <a:t> (</a:t>
          </a:r>
          <a:r>
            <a:rPr lang="en-US" sz="1700" kern="1200" dirty="0" err="1"/>
            <a:t>रक्त</a:t>
          </a:r>
          <a:r>
            <a:rPr lang="en-US" sz="1700" kern="1200" dirty="0"/>
            <a:t> </a:t>
          </a:r>
          <a:r>
            <a:rPr lang="en-US" sz="1700" kern="1200" dirty="0" err="1"/>
            <a:t>या</a:t>
          </a:r>
          <a:r>
            <a:rPr lang="en-US" sz="1700" kern="1200" dirty="0"/>
            <a:t> </a:t>
          </a:r>
          <a:r>
            <a:rPr lang="en-US" sz="1700" kern="1200" dirty="0" err="1"/>
            <a:t>शारीरिक</a:t>
          </a:r>
          <a:r>
            <a:rPr lang="en-US" sz="1700" kern="1200" dirty="0"/>
            <a:t> </a:t>
          </a:r>
          <a:r>
            <a:rPr lang="en-US" sz="1700" kern="1200" dirty="0" err="1"/>
            <a:t>द्रव</a:t>
          </a:r>
          <a:r>
            <a:rPr lang="en-US" sz="1700" kern="1200" dirty="0"/>
            <a:t>/</a:t>
          </a:r>
          <a:r>
            <a:rPr lang="en-US" sz="1700" kern="1200" dirty="0" err="1"/>
            <a:t>पदार्थ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छींटे</a:t>
          </a:r>
          <a:r>
            <a:rPr lang="en-US" sz="1700" kern="1200" dirty="0"/>
            <a:t> </a:t>
          </a:r>
          <a:r>
            <a:rPr lang="en-US" sz="1700" kern="1200" dirty="0" err="1"/>
            <a:t>या</a:t>
          </a:r>
          <a:r>
            <a:rPr lang="en-US" sz="1700" kern="1200" dirty="0"/>
            <a:t> </a:t>
          </a:r>
          <a:r>
            <a:rPr lang="en-US" sz="1700" kern="1200" dirty="0" err="1"/>
            <a:t>फैलाव</a:t>
          </a:r>
          <a:r>
            <a:rPr lang="en-US" sz="1700" kern="1200" dirty="0"/>
            <a:t> </a:t>
          </a:r>
          <a:r>
            <a:rPr lang="en-US" sz="1700" kern="1200" dirty="0" err="1"/>
            <a:t>को</a:t>
          </a:r>
          <a:r>
            <a:rPr lang="en-US" sz="1700" kern="1200" dirty="0"/>
            <a:t> </a:t>
          </a:r>
          <a:r>
            <a:rPr lang="en-US" sz="1700" kern="1200" dirty="0" err="1"/>
            <a:t>यथाशीघ्र</a:t>
          </a:r>
          <a:r>
            <a:rPr lang="en-US" sz="1700" kern="1200" dirty="0"/>
            <a:t> </a:t>
          </a:r>
          <a:r>
            <a:rPr lang="en-US" sz="1700" kern="1200" dirty="0" err="1"/>
            <a:t>स्थानीय</a:t>
          </a:r>
          <a:r>
            <a:rPr lang="en-US" sz="1700" kern="1200" dirty="0"/>
            <a:t> </a:t>
          </a:r>
          <a:r>
            <a:rPr lang="en-US" sz="1700" kern="1200" dirty="0" err="1"/>
            <a:t>प्रोटोकॉल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अनुसार</a:t>
          </a:r>
          <a:r>
            <a:rPr lang="en-US" sz="1700" kern="1200" dirty="0"/>
            <a:t> </a:t>
          </a:r>
          <a:r>
            <a:rPr lang="en-US" sz="1700" kern="1200" dirty="0" err="1"/>
            <a:t>साफ़</a:t>
          </a:r>
          <a:r>
            <a:rPr lang="en-US" sz="1700" kern="1200" dirty="0"/>
            <a:t> </a:t>
          </a:r>
          <a:r>
            <a:rPr lang="en-US" sz="1700" kern="1200" dirty="0" err="1"/>
            <a:t>करें</a:t>
          </a:r>
          <a:r>
            <a:rPr lang="en-US" sz="1700" kern="1200" dirty="0">
              <a:latin typeface="Calibri Light"/>
              <a:ea typeface="Calibri Light"/>
              <a:cs typeface="Calibri Light"/>
            </a:rPr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2257408" y="2255667"/>
        <a:ext cx="5223377" cy="1954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DB1D1-3FAB-43E1-A2D7-C95B1EE26119}">
      <dsp:nvSpPr>
        <dsp:cNvPr id="0" name=""/>
        <dsp:cNvSpPr/>
      </dsp:nvSpPr>
      <dsp:spPr>
        <a:xfrm>
          <a:off x="0" y="1127105"/>
          <a:ext cx="10808934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893" tIns="1353820" rIns="83889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Implement standard precautions (</a:t>
          </a:r>
          <a:r>
            <a:rPr lang="en-US" sz="1800" kern="1200" err="1"/>
            <a:t>मानक</a:t>
          </a:r>
          <a:r>
            <a:rPr lang="en-US" sz="1800" kern="1200"/>
            <a:t> </a:t>
          </a:r>
          <a:r>
            <a:rPr lang="en-US" sz="1800" kern="1200" err="1"/>
            <a:t>सावधानियों</a:t>
          </a:r>
          <a:r>
            <a:rPr lang="en-US" sz="1800" kern="1200"/>
            <a:t> </a:t>
          </a:r>
          <a:r>
            <a:rPr lang="en-US" sz="1800" kern="1200" err="1"/>
            <a:t>को</a:t>
          </a:r>
          <a:r>
            <a:rPr lang="en-US" sz="1800" kern="1200"/>
            <a:t> </a:t>
          </a:r>
          <a:r>
            <a:rPr lang="en-US" sz="1800" kern="1200" err="1"/>
            <a:t>लागू</a:t>
          </a:r>
          <a:r>
            <a:rPr lang="en-US" sz="1800" kern="1200"/>
            <a:t> </a:t>
          </a:r>
          <a:r>
            <a:rPr lang="en-US" sz="1800" kern="1200" err="1"/>
            <a:t>करें</a:t>
          </a:r>
          <a:r>
            <a:rPr lang="en-US" sz="1800" kern="1200"/>
            <a:t>)</a:t>
          </a:r>
          <a:endParaRPr lang="en-IN" sz="180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Place patient in a single room or with the same infected person (</a:t>
          </a:r>
          <a:r>
            <a:rPr lang="en-US" sz="1800" kern="1200" err="1"/>
            <a:t>रोगी</a:t>
          </a:r>
          <a:r>
            <a:rPr lang="en-US" sz="1800" kern="1200"/>
            <a:t> </a:t>
          </a:r>
          <a:r>
            <a:rPr lang="en-US" sz="1800" kern="1200" err="1"/>
            <a:t>को</a:t>
          </a:r>
          <a:r>
            <a:rPr lang="en-US" sz="1800" kern="1200"/>
            <a:t> </a:t>
          </a:r>
          <a:r>
            <a:rPr lang="en-US" sz="1800" kern="1200" err="1"/>
            <a:t>एकल</a:t>
          </a:r>
          <a:r>
            <a:rPr lang="en-US" sz="1800" kern="1200"/>
            <a:t> </a:t>
          </a:r>
          <a:r>
            <a:rPr lang="en-US" sz="1800" kern="1200" err="1"/>
            <a:t>कक्ष</a:t>
          </a:r>
          <a:r>
            <a:rPr lang="en-US" sz="1800" kern="1200"/>
            <a:t> </a:t>
          </a:r>
          <a:r>
            <a:rPr lang="en-US" sz="1800" kern="1200" err="1"/>
            <a:t>में</a:t>
          </a:r>
          <a:r>
            <a:rPr lang="en-US" sz="1800" kern="1200"/>
            <a:t> </a:t>
          </a:r>
          <a:r>
            <a:rPr lang="en-US" sz="1800" kern="1200" err="1"/>
            <a:t>रखें</a:t>
          </a:r>
          <a:r>
            <a:rPr lang="en-US" sz="1800" kern="1200"/>
            <a:t> </a:t>
          </a:r>
          <a:r>
            <a:rPr lang="en-US" sz="1800" kern="1200" err="1"/>
            <a:t>या</a:t>
          </a:r>
          <a:r>
            <a:rPr lang="en-US" sz="1800" kern="1200"/>
            <a:t> </a:t>
          </a:r>
          <a:r>
            <a:rPr lang="en-US" sz="1800" kern="1200" err="1"/>
            <a:t>समान</a:t>
          </a:r>
          <a:r>
            <a:rPr lang="en-US" sz="1800" kern="1200"/>
            <a:t> </a:t>
          </a:r>
          <a:r>
            <a:rPr lang="en-US" sz="1800" kern="1200" err="1"/>
            <a:t>संक्रमण</a:t>
          </a:r>
          <a:r>
            <a:rPr lang="en-US" sz="1800" kern="1200"/>
            <a:t> </a:t>
          </a:r>
          <a:r>
            <a:rPr lang="en-US" sz="1800" kern="1200" err="1"/>
            <a:t>वाले</a:t>
          </a:r>
          <a:r>
            <a:rPr lang="en-US" sz="1800" kern="1200"/>
            <a:t> </a:t>
          </a:r>
          <a:r>
            <a:rPr lang="en-US" sz="1800" kern="1200" err="1"/>
            <a:t>व्यक्ति</a:t>
          </a:r>
          <a:r>
            <a:rPr lang="en-US" sz="1800" kern="1200"/>
            <a:t> </a:t>
          </a:r>
          <a:r>
            <a:rPr lang="en-US" sz="1800" kern="1200" err="1"/>
            <a:t>के</a:t>
          </a:r>
          <a:r>
            <a:rPr lang="en-US" sz="1800" kern="1200"/>
            <a:t> </a:t>
          </a:r>
          <a:r>
            <a:rPr lang="en-US" sz="1800" kern="1200" err="1"/>
            <a:t>साथ</a:t>
          </a:r>
          <a:r>
            <a:rPr lang="en-US" sz="1800" kern="1200"/>
            <a:t> </a:t>
          </a:r>
          <a:r>
            <a:rPr lang="en-US" sz="1800" kern="1200" err="1"/>
            <a:t>रखें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Wear surgical mask when working within 1-2 meters of the patient (</a:t>
          </a:r>
          <a:r>
            <a:rPr lang="en-US" sz="1800" kern="1200" err="1"/>
            <a:t>रोगी</a:t>
          </a:r>
          <a:r>
            <a:rPr lang="en-US" sz="1800" kern="1200"/>
            <a:t> </a:t>
          </a:r>
          <a:r>
            <a:rPr lang="en-US" sz="1800" kern="1200" err="1"/>
            <a:t>से</a:t>
          </a:r>
          <a:r>
            <a:rPr lang="en-US" sz="1800" kern="1200"/>
            <a:t> 1–2 </a:t>
          </a:r>
          <a:r>
            <a:rPr lang="en-US" sz="1800" kern="1200" err="1"/>
            <a:t>मीटर</a:t>
          </a:r>
          <a:r>
            <a:rPr lang="en-US" sz="1800" kern="1200"/>
            <a:t> </a:t>
          </a:r>
          <a:r>
            <a:rPr lang="en-US" sz="1800" kern="1200" err="1"/>
            <a:t>की</a:t>
          </a:r>
          <a:r>
            <a:rPr lang="en-US" sz="1800" kern="1200"/>
            <a:t> </a:t>
          </a:r>
          <a:r>
            <a:rPr lang="en-US" sz="1800" kern="1200" err="1"/>
            <a:t>दूरी</a:t>
          </a:r>
          <a:r>
            <a:rPr lang="en-US" sz="1800" kern="1200"/>
            <a:t> </a:t>
          </a:r>
          <a:r>
            <a:rPr lang="en-US" sz="1800" kern="1200" err="1"/>
            <a:t>के</a:t>
          </a:r>
          <a:r>
            <a:rPr lang="en-US" sz="1800" kern="1200"/>
            <a:t> </a:t>
          </a:r>
          <a:r>
            <a:rPr lang="en-US" sz="1800" kern="1200" err="1"/>
            <a:t>भीतर</a:t>
          </a:r>
          <a:r>
            <a:rPr lang="en-US" sz="1800" kern="1200"/>
            <a:t> </a:t>
          </a:r>
          <a:r>
            <a:rPr lang="en-US" sz="1800" kern="1200" err="1"/>
            <a:t>काम</a:t>
          </a:r>
          <a:r>
            <a:rPr lang="en-US" sz="1800" kern="1200"/>
            <a:t> </a:t>
          </a:r>
          <a:r>
            <a:rPr lang="en-US" sz="1800" kern="1200" err="1"/>
            <a:t>करते</a:t>
          </a:r>
          <a:r>
            <a:rPr lang="en-US" sz="1800" kern="1200"/>
            <a:t> </a:t>
          </a:r>
          <a:r>
            <a:rPr lang="en-US" sz="1800" kern="1200" err="1"/>
            <a:t>समय</a:t>
          </a:r>
          <a:r>
            <a:rPr lang="en-US" sz="1800" kern="1200"/>
            <a:t> surgical mask </a:t>
          </a:r>
          <a:r>
            <a:rPr lang="en-US" sz="1800" kern="1200" err="1"/>
            <a:t>पहनें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Place a surgical mask on the patients if transport  is required (</a:t>
          </a:r>
          <a:r>
            <a:rPr lang="en-US" sz="1800" kern="1200" err="1"/>
            <a:t>यदि</a:t>
          </a:r>
          <a:r>
            <a:rPr lang="en-US" sz="1800" kern="1200"/>
            <a:t> </a:t>
          </a:r>
          <a:r>
            <a:rPr lang="en-US" sz="1800" kern="1200" err="1"/>
            <a:t>रोगी</a:t>
          </a:r>
          <a:r>
            <a:rPr lang="en-US" sz="1800" kern="1200"/>
            <a:t> </a:t>
          </a:r>
          <a:r>
            <a:rPr lang="en-US" sz="1800" kern="1200" err="1"/>
            <a:t>को</a:t>
          </a:r>
          <a:r>
            <a:rPr lang="en-US" sz="1800" kern="1200"/>
            <a:t> </a:t>
          </a:r>
          <a:r>
            <a:rPr lang="en-US" sz="1800" kern="1200" err="1"/>
            <a:t>परिवहन</a:t>
          </a:r>
          <a:r>
            <a:rPr lang="en-US" sz="1800" kern="1200"/>
            <a:t> </a:t>
          </a:r>
          <a:r>
            <a:rPr lang="en-US" sz="1800" kern="1200" err="1"/>
            <a:t>करना</a:t>
          </a:r>
          <a:r>
            <a:rPr lang="en-US" sz="1800" kern="1200"/>
            <a:t> </a:t>
          </a:r>
          <a:r>
            <a:rPr lang="en-US" sz="1800" kern="1200" err="1"/>
            <a:t>आवश्यक</a:t>
          </a:r>
          <a:r>
            <a:rPr lang="en-US" sz="1800" kern="1200"/>
            <a:t> </a:t>
          </a:r>
          <a:r>
            <a:rPr lang="en-US" sz="1800" kern="1200" err="1"/>
            <a:t>हो</a:t>
          </a:r>
          <a:r>
            <a:rPr lang="en-US" sz="1800" kern="1200"/>
            <a:t>, </a:t>
          </a:r>
          <a:r>
            <a:rPr lang="en-US" sz="1800" kern="1200" err="1"/>
            <a:t>तो</a:t>
          </a:r>
          <a:r>
            <a:rPr lang="en-US" sz="1800" kern="1200"/>
            <a:t> </a:t>
          </a:r>
          <a:r>
            <a:rPr lang="en-US" sz="1800" kern="1200" err="1"/>
            <a:t>उसे</a:t>
          </a:r>
          <a:r>
            <a:rPr lang="en-US" sz="1800" kern="1200"/>
            <a:t> </a:t>
          </a:r>
          <a:r>
            <a:rPr lang="en-US" sz="1800" kern="1200" err="1"/>
            <a:t>शल्य</a:t>
          </a:r>
          <a:r>
            <a:rPr lang="en-US" sz="1800" kern="1200"/>
            <a:t> </a:t>
          </a:r>
          <a:r>
            <a:rPr lang="en-US" sz="1800" kern="1200" err="1"/>
            <a:t>चिकित्सा</a:t>
          </a:r>
          <a:r>
            <a:rPr lang="en-US" sz="1800" kern="1200"/>
            <a:t> </a:t>
          </a:r>
          <a:r>
            <a:rPr lang="en-US" sz="1800" kern="1200" err="1"/>
            <a:t>मास्क</a:t>
          </a:r>
          <a:r>
            <a:rPr lang="en-US" sz="1800" kern="1200"/>
            <a:t> </a:t>
          </a:r>
          <a:r>
            <a:rPr lang="en-US" sz="1800" kern="1200" err="1"/>
            <a:t>पहनाएँ</a:t>
          </a:r>
          <a:r>
            <a:rPr lang="en-US" sz="1800" kern="1200"/>
            <a:t>)</a:t>
          </a:r>
          <a:endParaRPr lang="en-IN" sz="1800" kern="1200">
            <a:latin typeface="Cambria"/>
            <a:ea typeface="Cambria"/>
          </a:endParaRPr>
        </a:p>
      </dsp:txBody>
      <dsp:txXfrm>
        <a:off x="0" y="1127105"/>
        <a:ext cx="10808934" cy="4095000"/>
      </dsp:txXfrm>
    </dsp:sp>
    <dsp:sp modelId="{B2222301-CC23-4CB2-A870-ADE0ACC9AF51}">
      <dsp:nvSpPr>
        <dsp:cNvPr id="0" name=""/>
        <dsp:cNvSpPr/>
      </dsp:nvSpPr>
      <dsp:spPr>
        <a:xfrm>
          <a:off x="540446" y="167705"/>
          <a:ext cx="7566253" cy="191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986" tIns="0" rIns="28598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mbria"/>
              <a:ea typeface="Cambria"/>
            </a:rPr>
            <a:t>Droplet Precautions (</a:t>
          </a:r>
          <a:r>
            <a:rPr lang="en-US" sz="1800" kern="1200" err="1"/>
            <a:t>बूंद</a:t>
          </a:r>
          <a:r>
            <a:rPr lang="en-US" sz="1800" kern="1200"/>
            <a:t> </a:t>
          </a:r>
          <a:r>
            <a:rPr lang="en-US" sz="1800" kern="1200" err="1"/>
            <a:t>जनित</a:t>
          </a:r>
          <a:r>
            <a:rPr lang="en-US" sz="1800" kern="1200"/>
            <a:t> </a:t>
          </a:r>
          <a:r>
            <a:rPr lang="en-US" sz="1800" kern="1200" err="1"/>
            <a:t>सावधानियाँ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/>
            <a:ea typeface="Cambria"/>
          </a:endParaRPr>
        </a:p>
      </dsp:txBody>
      <dsp:txXfrm>
        <a:off x="634114" y="261373"/>
        <a:ext cx="7378917" cy="173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60660-3F9F-4EBF-BF6E-94C57E2B6A33}">
      <dsp:nvSpPr>
        <dsp:cNvPr id="0" name=""/>
        <dsp:cNvSpPr/>
      </dsp:nvSpPr>
      <dsp:spPr>
        <a:xfrm>
          <a:off x="0" y="1127105"/>
          <a:ext cx="11200675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297" tIns="1353820" rIns="869297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Implement standard precautions (</a:t>
          </a:r>
          <a:r>
            <a:rPr lang="en-US" sz="1800" kern="1200" err="1"/>
            <a:t>मानक</a:t>
          </a:r>
          <a:r>
            <a:rPr lang="en-US" sz="1800" kern="1200"/>
            <a:t> </a:t>
          </a:r>
          <a:r>
            <a:rPr lang="en-US" sz="1800" kern="1200" err="1"/>
            <a:t>सावधानियों</a:t>
          </a:r>
          <a:r>
            <a:rPr lang="en-US" sz="1800" kern="1200"/>
            <a:t> </a:t>
          </a:r>
          <a:r>
            <a:rPr lang="en-US" sz="1800" kern="1200" err="1"/>
            <a:t>को</a:t>
          </a:r>
          <a:r>
            <a:rPr lang="en-US" sz="1800" kern="1200"/>
            <a:t> </a:t>
          </a:r>
          <a:r>
            <a:rPr lang="en-US" sz="1800" kern="1200" err="1"/>
            <a:t>लागू</a:t>
          </a:r>
          <a:r>
            <a:rPr lang="en-US" sz="1800" kern="1200"/>
            <a:t> </a:t>
          </a:r>
          <a:r>
            <a:rPr lang="en-US" sz="1800" kern="1200" err="1"/>
            <a:t>करें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Place patient in a single room or with the same infected person (</a:t>
          </a:r>
          <a:r>
            <a:rPr lang="en-US" sz="1800" kern="1200" err="1"/>
            <a:t>रोगी</a:t>
          </a:r>
          <a:r>
            <a:rPr lang="en-US" sz="1800" kern="1200"/>
            <a:t> </a:t>
          </a:r>
          <a:r>
            <a:rPr lang="en-US" sz="1800" kern="1200" err="1"/>
            <a:t>को</a:t>
          </a:r>
          <a:r>
            <a:rPr lang="en-US" sz="1800" kern="1200"/>
            <a:t> </a:t>
          </a:r>
          <a:r>
            <a:rPr lang="en-US" sz="1800" kern="1200" err="1"/>
            <a:t>एकल</a:t>
          </a:r>
          <a:r>
            <a:rPr lang="en-US" sz="1800" kern="1200"/>
            <a:t> </a:t>
          </a:r>
          <a:r>
            <a:rPr lang="en-US" sz="1800" kern="1200" err="1"/>
            <a:t>कक्ष</a:t>
          </a:r>
          <a:r>
            <a:rPr lang="en-US" sz="1800" kern="1200"/>
            <a:t> </a:t>
          </a:r>
          <a:r>
            <a:rPr lang="en-US" sz="1800" kern="1200" err="1"/>
            <a:t>में</a:t>
          </a:r>
          <a:r>
            <a:rPr lang="en-US" sz="1800" kern="1200"/>
            <a:t> </a:t>
          </a:r>
          <a:r>
            <a:rPr lang="en-US" sz="1800" kern="1200" err="1"/>
            <a:t>रखें</a:t>
          </a:r>
          <a:r>
            <a:rPr lang="en-US" sz="1800" kern="1200"/>
            <a:t> </a:t>
          </a:r>
          <a:r>
            <a:rPr lang="en-US" sz="1800" kern="1200" err="1"/>
            <a:t>या</a:t>
          </a:r>
          <a:r>
            <a:rPr lang="en-US" sz="1800" kern="1200"/>
            <a:t> </a:t>
          </a:r>
          <a:r>
            <a:rPr lang="en-US" sz="1800" kern="1200" err="1"/>
            <a:t>समान</a:t>
          </a:r>
          <a:r>
            <a:rPr lang="en-US" sz="1800" kern="1200"/>
            <a:t> </a:t>
          </a:r>
          <a:r>
            <a:rPr lang="en-US" sz="1800" kern="1200" err="1"/>
            <a:t>संक्रमण</a:t>
          </a:r>
          <a:r>
            <a:rPr lang="en-US" sz="1800" kern="1200"/>
            <a:t> </a:t>
          </a:r>
          <a:r>
            <a:rPr lang="en-US" sz="1800" kern="1200" err="1"/>
            <a:t>वाले</a:t>
          </a:r>
          <a:r>
            <a:rPr lang="en-US" sz="1800" kern="1200"/>
            <a:t> </a:t>
          </a:r>
          <a:r>
            <a:rPr lang="en-US" sz="1800" kern="1200" err="1"/>
            <a:t>व्यक्ति</a:t>
          </a:r>
          <a:r>
            <a:rPr lang="en-US" sz="1800" kern="1200"/>
            <a:t> </a:t>
          </a:r>
          <a:r>
            <a:rPr lang="en-US" sz="1800" kern="1200" err="1"/>
            <a:t>के</a:t>
          </a:r>
          <a:r>
            <a:rPr lang="en-US" sz="1800" kern="1200"/>
            <a:t> </a:t>
          </a:r>
          <a:r>
            <a:rPr lang="en-US" sz="1800" kern="1200" err="1"/>
            <a:t>साथ</a:t>
          </a:r>
          <a:r>
            <a:rPr lang="en-US" sz="1800" kern="1200"/>
            <a:t> </a:t>
          </a:r>
          <a:r>
            <a:rPr lang="en-US" sz="1800" kern="1200" err="1"/>
            <a:t>रखें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Wear clean non-sterile gloves when entering room (</a:t>
          </a:r>
          <a:r>
            <a:rPr lang="en-US" sz="1800" kern="1200" err="1"/>
            <a:t>कक्ष</a:t>
          </a:r>
          <a:r>
            <a:rPr lang="en-US" sz="1800" kern="1200"/>
            <a:t> </a:t>
          </a:r>
          <a:r>
            <a:rPr lang="en-US" sz="1800" kern="1200" err="1"/>
            <a:t>में</a:t>
          </a:r>
          <a:r>
            <a:rPr lang="en-US" sz="1800" kern="1200"/>
            <a:t> </a:t>
          </a:r>
          <a:r>
            <a:rPr lang="en-US" sz="1800" kern="1200" err="1"/>
            <a:t>प्रवेश</a:t>
          </a:r>
          <a:r>
            <a:rPr lang="en-US" sz="1800" kern="1200"/>
            <a:t> </a:t>
          </a:r>
          <a:r>
            <a:rPr lang="en-US" sz="1800" kern="1200" err="1"/>
            <a:t>करते</a:t>
          </a:r>
          <a:r>
            <a:rPr lang="en-US" sz="1800" kern="1200"/>
            <a:t> </a:t>
          </a:r>
          <a:r>
            <a:rPr lang="en-US" sz="1800" kern="1200" err="1"/>
            <a:t>समय</a:t>
          </a:r>
          <a:r>
            <a:rPr lang="en-US" sz="1800" kern="1200"/>
            <a:t> </a:t>
          </a:r>
          <a:r>
            <a:rPr lang="en-US" sz="1800" kern="1200" err="1"/>
            <a:t>स्वच्छ</a:t>
          </a:r>
          <a:r>
            <a:rPr lang="en-US" sz="1800" kern="1200"/>
            <a:t>, </a:t>
          </a:r>
          <a:r>
            <a:rPr lang="en-US" sz="1800" kern="1200" err="1">
              <a:latin typeface="Calibri Light" panose="020F0302020204030204"/>
            </a:rPr>
            <a:t>गैर-निष्फल</a:t>
          </a:r>
          <a:r>
            <a:rPr lang="en-US" sz="1800" kern="1200">
              <a:latin typeface="Calibri Light" panose="020F0302020204030204"/>
            </a:rPr>
            <a:t> </a:t>
          </a:r>
          <a:r>
            <a:rPr lang="en-US" sz="1800" kern="1200" err="1"/>
            <a:t>दस्ताने</a:t>
          </a:r>
          <a:r>
            <a:rPr lang="en-US" sz="1800" kern="1200"/>
            <a:t> </a:t>
          </a:r>
          <a:r>
            <a:rPr lang="en-US" sz="1800" kern="1200" err="1"/>
            <a:t>पहनें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/>
            <a:ea typeface="Cambria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mbria"/>
              <a:ea typeface="Cambria"/>
            </a:rPr>
            <a:t>Limit the moment and transport of the patient from the room (</a:t>
          </a:r>
          <a:r>
            <a:rPr lang="en-US" sz="1800" kern="1200" err="1"/>
            <a:t>रोगी</a:t>
          </a:r>
          <a:r>
            <a:rPr lang="en-US" sz="1800" kern="1200"/>
            <a:t> </a:t>
          </a:r>
          <a:r>
            <a:rPr lang="en-US" sz="1800" kern="1200" err="1"/>
            <a:t>की</a:t>
          </a:r>
          <a:r>
            <a:rPr lang="en-US" sz="1800" kern="1200"/>
            <a:t> </a:t>
          </a:r>
          <a:r>
            <a:rPr lang="en-US" sz="1800" kern="1200" err="1"/>
            <a:t>कक्ष</a:t>
          </a:r>
          <a:r>
            <a:rPr lang="en-US" sz="1800" kern="1200"/>
            <a:t> </a:t>
          </a:r>
          <a:r>
            <a:rPr lang="en-US" sz="1800" kern="1200" err="1"/>
            <a:t>से</a:t>
          </a:r>
          <a:r>
            <a:rPr lang="en-US" sz="1800" kern="1200"/>
            <a:t> </a:t>
          </a:r>
          <a:r>
            <a:rPr lang="en-US" sz="1800" kern="1200" err="1"/>
            <a:t>बाहर</a:t>
          </a:r>
          <a:r>
            <a:rPr lang="en-US" sz="1800" kern="1200"/>
            <a:t> </a:t>
          </a:r>
          <a:r>
            <a:rPr lang="en-US" sz="1800" kern="1200" err="1"/>
            <a:t>आवाजाही</a:t>
          </a:r>
          <a:r>
            <a:rPr lang="en-US" sz="1800" kern="1200"/>
            <a:t> </a:t>
          </a:r>
          <a:r>
            <a:rPr lang="en-US" sz="1800" kern="1200" err="1"/>
            <a:t>और</a:t>
          </a:r>
          <a:r>
            <a:rPr lang="en-US" sz="1800" kern="1200"/>
            <a:t> </a:t>
          </a:r>
          <a:r>
            <a:rPr lang="en-US" sz="1800" kern="1200" err="1"/>
            <a:t>परिवहन</a:t>
          </a:r>
          <a:r>
            <a:rPr lang="en-US" sz="1800" kern="1200"/>
            <a:t> </a:t>
          </a:r>
          <a:r>
            <a:rPr lang="en-US" sz="1800" kern="1200" err="1"/>
            <a:t>को</a:t>
          </a:r>
          <a:r>
            <a:rPr lang="en-US" sz="1800" kern="1200"/>
            <a:t> </a:t>
          </a:r>
          <a:r>
            <a:rPr lang="en-US" sz="1800" kern="1200" err="1"/>
            <a:t>सीमित</a:t>
          </a:r>
          <a:r>
            <a:rPr lang="en-US" sz="1800" kern="1200"/>
            <a:t> </a:t>
          </a:r>
          <a:r>
            <a:rPr lang="en-US" sz="1800" kern="1200" err="1"/>
            <a:t>रखें</a:t>
          </a:r>
          <a:r>
            <a:rPr lang="en-US" sz="1800" kern="1200"/>
            <a:t>)</a:t>
          </a:r>
          <a:endParaRPr lang="en-IN" sz="1800" kern="1200">
            <a:latin typeface="Cambria"/>
            <a:ea typeface="Cambria"/>
          </a:endParaRPr>
        </a:p>
      </dsp:txBody>
      <dsp:txXfrm>
        <a:off x="0" y="1127105"/>
        <a:ext cx="11200675" cy="4095000"/>
      </dsp:txXfrm>
    </dsp:sp>
    <dsp:sp modelId="{561EE61A-4A35-445F-B373-C019C23C734A}">
      <dsp:nvSpPr>
        <dsp:cNvPr id="0" name=""/>
        <dsp:cNvSpPr/>
      </dsp:nvSpPr>
      <dsp:spPr>
        <a:xfrm>
          <a:off x="560033" y="167705"/>
          <a:ext cx="7840472" cy="191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51" tIns="0" rIns="29635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mbria"/>
              <a:ea typeface="Cambria"/>
            </a:rPr>
            <a:t>Contact Precautions (</a:t>
          </a:r>
          <a:r>
            <a:rPr lang="en-US" sz="1800" kern="1200" err="1"/>
            <a:t>संपर्क</a:t>
          </a:r>
          <a:r>
            <a:rPr lang="en-US" sz="1800" kern="1200"/>
            <a:t> </a:t>
          </a:r>
          <a:r>
            <a:rPr lang="en-US" sz="1800" kern="1200" err="1"/>
            <a:t>सावधानियाँ</a:t>
          </a:r>
          <a:r>
            <a:rPr lang="en-US" sz="1800" kern="1200"/>
            <a:t> </a:t>
          </a:r>
          <a:r>
            <a:rPr lang="en-US" sz="1800" kern="1200">
              <a:latin typeface="Calibri Light"/>
              <a:ea typeface="Calibri Light"/>
              <a:cs typeface="Calibri Light"/>
            </a:rPr>
            <a:t>)</a:t>
          </a:r>
          <a:endParaRPr lang="en-IN" sz="1800" kern="1200">
            <a:latin typeface="Cambria"/>
            <a:ea typeface="Cambria"/>
          </a:endParaRPr>
        </a:p>
      </dsp:txBody>
      <dsp:txXfrm>
        <a:off x="653701" y="261373"/>
        <a:ext cx="7653136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45DAC-FD04-46F3-9DC0-FC3856E3C213}">
      <dsp:nvSpPr>
        <dsp:cNvPr id="0" name=""/>
        <dsp:cNvSpPr/>
      </dsp:nvSpPr>
      <dsp:spPr>
        <a:xfrm>
          <a:off x="0" y="725"/>
          <a:ext cx="8288437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AD033-AC13-4149-9FAC-AB127B7C2021}">
      <dsp:nvSpPr>
        <dsp:cNvPr id="0" name=""/>
        <dsp:cNvSpPr/>
      </dsp:nvSpPr>
      <dsp:spPr>
        <a:xfrm>
          <a:off x="0" y="725"/>
          <a:ext cx="8288437" cy="118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Wear gloves during activities that may involve exposure to blood and other body fluids</a:t>
          </a:r>
          <a:r>
            <a:rPr lang="en-US" sz="1800" kern="1200" dirty="0">
              <a:latin typeface="Cambria"/>
              <a:ea typeface="Cambria"/>
            </a:rPr>
            <a:t> (</a:t>
          </a:r>
          <a:r>
            <a:rPr lang="en-US" sz="1800" kern="1200" dirty="0" err="1"/>
            <a:t>उन</a:t>
          </a:r>
          <a:r>
            <a:rPr lang="en-US" sz="1800" kern="1200" dirty="0"/>
            <a:t> </a:t>
          </a:r>
          <a:r>
            <a:rPr lang="en-US" sz="1800" kern="1200" dirty="0" err="1"/>
            <a:t>गतिविधियों</a:t>
          </a:r>
          <a:r>
            <a:rPr lang="en-US" sz="1800" kern="1200" dirty="0"/>
            <a:t> </a:t>
          </a:r>
          <a:r>
            <a:rPr lang="en-US" sz="1800" kern="1200" dirty="0" err="1"/>
            <a:t>के</a:t>
          </a:r>
          <a:r>
            <a:rPr lang="en-US" sz="1800" kern="1200" dirty="0"/>
            <a:t> </a:t>
          </a:r>
          <a:r>
            <a:rPr lang="en-US" sz="1800" kern="1200" dirty="0" err="1"/>
            <a:t>दौरान</a:t>
          </a:r>
          <a:r>
            <a:rPr lang="en-US" sz="1800" kern="1200" dirty="0"/>
            <a:t> </a:t>
          </a:r>
          <a:r>
            <a:rPr lang="en-US" sz="1800" kern="1200" dirty="0" err="1"/>
            <a:t>दस्ताने</a:t>
          </a:r>
          <a:r>
            <a:rPr lang="en-US" sz="1800" kern="1200" dirty="0"/>
            <a:t> </a:t>
          </a:r>
          <a:r>
            <a:rPr lang="en-US" sz="1800" kern="1200" dirty="0" err="1"/>
            <a:t>पहनें</a:t>
          </a:r>
          <a:r>
            <a:rPr lang="en-US" sz="1800" kern="1200" dirty="0"/>
            <a:t> </a:t>
          </a:r>
          <a:r>
            <a:rPr lang="en-US" sz="1800" kern="1200" dirty="0" err="1"/>
            <a:t>जिनमें</a:t>
          </a:r>
          <a:r>
            <a:rPr lang="en-US" sz="1800" kern="1200" dirty="0"/>
            <a:t> </a:t>
          </a:r>
          <a:r>
            <a:rPr lang="en-US" sz="1800" kern="1200" dirty="0" err="1"/>
            <a:t>रक्त</a:t>
          </a:r>
          <a:r>
            <a:rPr lang="en-US" sz="1800" kern="1200" dirty="0"/>
            <a:t> </a:t>
          </a:r>
          <a:r>
            <a:rPr lang="en-US" sz="1800" kern="1200" dirty="0" err="1"/>
            <a:t>या</a:t>
          </a:r>
          <a:r>
            <a:rPr lang="en-US" sz="1800" kern="1200" dirty="0"/>
            <a:t> </a:t>
          </a:r>
          <a:r>
            <a:rPr lang="en-US" sz="1800" kern="1200" dirty="0" err="1"/>
            <a:t>अन्य</a:t>
          </a:r>
          <a:r>
            <a:rPr lang="en-US" sz="1800" kern="1200" dirty="0"/>
            <a:t> </a:t>
          </a:r>
          <a:r>
            <a:rPr lang="en-US" sz="1800" kern="1200" dirty="0" err="1"/>
            <a:t>शारीरिक</a:t>
          </a:r>
          <a:r>
            <a:rPr lang="en-US" sz="1800" kern="1200" dirty="0"/>
            <a:t> </a:t>
          </a:r>
          <a:r>
            <a:rPr lang="en-US" sz="1800" kern="1200" dirty="0" err="1"/>
            <a:t>द्रवों</a:t>
          </a:r>
          <a:r>
            <a:rPr lang="en-US" sz="1800" kern="1200" dirty="0"/>
            <a:t> </a:t>
          </a:r>
          <a:r>
            <a:rPr lang="en-US" sz="1800" kern="1200" dirty="0" err="1"/>
            <a:t>के</a:t>
          </a:r>
          <a:r>
            <a:rPr lang="en-US" sz="1800" kern="1200" dirty="0"/>
            <a:t> </a:t>
          </a:r>
          <a:r>
            <a:rPr lang="en-US" sz="1800" kern="1200" dirty="0" err="1"/>
            <a:t>संपर्क</a:t>
          </a:r>
          <a:r>
            <a:rPr lang="en-US" sz="1800" kern="1200" dirty="0"/>
            <a:t> </a:t>
          </a:r>
          <a:r>
            <a:rPr lang="en-US" sz="1800" kern="1200" dirty="0" err="1"/>
            <a:t>की</a:t>
          </a:r>
          <a:r>
            <a:rPr lang="en-US" sz="1800" kern="1200" dirty="0"/>
            <a:t> </a:t>
          </a:r>
          <a:r>
            <a:rPr lang="en-US" sz="1800" kern="1200" dirty="0" err="1"/>
            <a:t>संभावना</a:t>
          </a:r>
          <a:r>
            <a:rPr lang="en-US" sz="1800" kern="1200" dirty="0"/>
            <a:t> </a:t>
          </a:r>
          <a:r>
            <a:rPr lang="en-US" sz="1800" kern="1200" dirty="0" err="1"/>
            <a:t>हो</a:t>
          </a:r>
          <a:r>
            <a:rPr lang="en-US" sz="1800" kern="1200" dirty="0">
              <a:latin typeface="Calibri Light"/>
              <a:ea typeface="Calibri Light"/>
              <a:cs typeface="Calibri Light"/>
            </a:rPr>
            <a:t>)</a:t>
          </a:r>
          <a:endParaRPr lang="en-IN" sz="1800" kern="1200" dirty="0">
            <a:latin typeface="Cambria"/>
            <a:ea typeface="Cambria"/>
          </a:endParaRPr>
        </a:p>
      </dsp:txBody>
      <dsp:txXfrm>
        <a:off x="0" y="725"/>
        <a:ext cx="8288437" cy="1188612"/>
      </dsp:txXfrm>
    </dsp:sp>
    <dsp:sp modelId="{E6F424DD-85A5-4D60-9F35-49BB6FF54D34}">
      <dsp:nvSpPr>
        <dsp:cNvPr id="0" name=""/>
        <dsp:cNvSpPr/>
      </dsp:nvSpPr>
      <dsp:spPr>
        <a:xfrm>
          <a:off x="0" y="1189338"/>
          <a:ext cx="8288437" cy="0"/>
        </a:xfrm>
        <a:prstGeom prst="lin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A0CEE-E9EA-413F-9865-7E363C939ABC}">
      <dsp:nvSpPr>
        <dsp:cNvPr id="0" name=""/>
        <dsp:cNvSpPr/>
      </dsp:nvSpPr>
      <dsp:spPr>
        <a:xfrm>
          <a:off x="0" y="1189338"/>
          <a:ext cx="8288437" cy="118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Remove gloves after caring for a patient – the same pair of gloves should not be worn for the care of more than one patient </a:t>
          </a:r>
          <a:r>
            <a:rPr lang="en-US" sz="1700" kern="1200" dirty="0">
              <a:latin typeface="Cambria"/>
              <a:ea typeface="Cambria"/>
            </a:rPr>
            <a:t>(</a:t>
          </a:r>
          <a:r>
            <a:rPr lang="en-US" sz="1700" kern="1200" dirty="0" err="1"/>
            <a:t>रोगी</a:t>
          </a:r>
          <a:r>
            <a:rPr lang="en-US" sz="1700" kern="1200" dirty="0"/>
            <a:t> </a:t>
          </a:r>
          <a:r>
            <a:rPr lang="en-US" sz="1700" kern="1200" dirty="0" err="1"/>
            <a:t>की</a:t>
          </a:r>
          <a:r>
            <a:rPr lang="en-US" sz="1700" kern="1200" dirty="0"/>
            <a:t> </a:t>
          </a:r>
          <a:r>
            <a:rPr lang="en-US" sz="1700" kern="1200" dirty="0" err="1"/>
            <a:t>देखभाल</a:t>
          </a:r>
          <a:r>
            <a:rPr lang="en-US" sz="1700" kern="1200" dirty="0"/>
            <a:t> </a:t>
          </a:r>
          <a:r>
            <a:rPr lang="en-US" sz="1700" kern="1200" dirty="0" err="1"/>
            <a:t>पूरी</a:t>
          </a:r>
          <a:r>
            <a:rPr lang="en-US" sz="1700" kern="1200" dirty="0"/>
            <a:t> </a:t>
          </a:r>
          <a:r>
            <a:rPr lang="en-US" sz="1700" kern="1200" dirty="0" err="1"/>
            <a:t>करने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बाद</a:t>
          </a:r>
          <a:r>
            <a:rPr lang="en-US" sz="1700" kern="1200" dirty="0"/>
            <a:t> </a:t>
          </a:r>
          <a:r>
            <a:rPr lang="en-US" sz="1700" kern="1200" dirty="0" err="1"/>
            <a:t>दस्ताने</a:t>
          </a:r>
          <a:r>
            <a:rPr lang="en-US" sz="1700" kern="1200" dirty="0"/>
            <a:t> </a:t>
          </a:r>
          <a:r>
            <a:rPr lang="en-US" sz="1700" kern="1200" dirty="0" err="1"/>
            <a:t>हटा</a:t>
          </a:r>
          <a:r>
            <a:rPr lang="en-US" sz="1700" kern="1200" dirty="0"/>
            <a:t> </a:t>
          </a:r>
          <a:r>
            <a:rPr lang="en-US" sz="1700" kern="1200" dirty="0" err="1"/>
            <a:t>दें</a:t>
          </a:r>
          <a:r>
            <a:rPr lang="en-US" sz="1700" kern="1200" dirty="0"/>
            <a:t> — </a:t>
          </a:r>
          <a:r>
            <a:rPr lang="en-US" sz="1700" kern="1200" dirty="0" err="1"/>
            <a:t>एक</a:t>
          </a:r>
          <a:r>
            <a:rPr lang="en-US" sz="1700" kern="1200" dirty="0"/>
            <a:t> </a:t>
          </a:r>
          <a:r>
            <a:rPr lang="en-US" sz="1700" kern="1200" dirty="0" err="1"/>
            <a:t>ही</a:t>
          </a:r>
          <a:r>
            <a:rPr lang="en-US" sz="1700" kern="1200" dirty="0"/>
            <a:t> </a:t>
          </a:r>
          <a:r>
            <a:rPr lang="en-US" sz="1700" kern="1200" dirty="0" err="1"/>
            <a:t>जोड़ी</a:t>
          </a:r>
          <a:r>
            <a:rPr lang="en-US" sz="1700" kern="1200" dirty="0"/>
            <a:t> </a:t>
          </a:r>
          <a:r>
            <a:rPr lang="en-US" sz="1700" kern="1200" dirty="0" err="1"/>
            <a:t>दस्ताने</a:t>
          </a:r>
          <a:r>
            <a:rPr lang="en-US" sz="1700" kern="1200" dirty="0"/>
            <a:t> </a:t>
          </a:r>
          <a:r>
            <a:rPr lang="en-US" sz="1700" kern="1200" dirty="0" err="1"/>
            <a:t>एक</a:t>
          </a:r>
          <a:r>
            <a:rPr lang="en-US" sz="1700" kern="1200" dirty="0"/>
            <a:t> </a:t>
          </a:r>
          <a:r>
            <a:rPr lang="en-US" sz="1700" kern="1200" dirty="0" err="1"/>
            <a:t>से</a:t>
          </a:r>
          <a:r>
            <a:rPr lang="en-US" sz="1700" kern="1200" dirty="0"/>
            <a:t> </a:t>
          </a:r>
          <a:r>
            <a:rPr lang="en-US" sz="1700" kern="1200" dirty="0" err="1"/>
            <a:t>अधिक</a:t>
          </a:r>
          <a:r>
            <a:rPr lang="en-US" sz="1700" kern="1200" dirty="0"/>
            <a:t> </a:t>
          </a:r>
          <a:r>
            <a:rPr lang="en-US" sz="1700" kern="1200" dirty="0" err="1"/>
            <a:t>रोगियों</a:t>
          </a:r>
          <a:r>
            <a:rPr lang="en-US" sz="1700" kern="1200" dirty="0"/>
            <a:t> </a:t>
          </a:r>
          <a:r>
            <a:rPr lang="en-US" sz="1700" kern="1200" dirty="0" err="1"/>
            <a:t>की</a:t>
          </a:r>
          <a:r>
            <a:rPr lang="en-US" sz="1700" kern="1200" dirty="0"/>
            <a:t> </a:t>
          </a:r>
          <a:r>
            <a:rPr lang="en-US" sz="1700" kern="1200" dirty="0" err="1"/>
            <a:t>देखभाल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लिए</a:t>
          </a:r>
          <a:r>
            <a:rPr lang="en-US" sz="1700" kern="1200" dirty="0"/>
            <a:t> </a:t>
          </a:r>
          <a:r>
            <a:rPr lang="en-US" sz="1700" kern="1200" dirty="0" err="1"/>
            <a:t>उपयोग</a:t>
          </a:r>
          <a:r>
            <a:rPr lang="en-US" sz="1700" kern="1200" dirty="0"/>
            <a:t> </a:t>
          </a:r>
          <a:r>
            <a:rPr lang="en-US" sz="1700" kern="1200" dirty="0" err="1"/>
            <a:t>नहीं</a:t>
          </a:r>
          <a:r>
            <a:rPr lang="en-US" sz="1700" kern="1200" dirty="0"/>
            <a:t> </a:t>
          </a:r>
          <a:r>
            <a:rPr lang="en-US" sz="1700" kern="1200" dirty="0" err="1"/>
            <a:t>की</a:t>
          </a:r>
          <a:r>
            <a:rPr lang="en-US" sz="1700" kern="1200" dirty="0"/>
            <a:t> </a:t>
          </a:r>
          <a:r>
            <a:rPr lang="en-US" sz="1700" kern="1200" dirty="0" err="1"/>
            <a:t>जानी</a:t>
          </a:r>
          <a:r>
            <a:rPr lang="en-US" sz="1700" kern="1200" dirty="0"/>
            <a:t> </a:t>
          </a:r>
          <a:r>
            <a:rPr lang="en-US" sz="1700" kern="1200" dirty="0" err="1"/>
            <a:t>चाहिए</a:t>
          </a:r>
          <a:r>
            <a:rPr lang="en-US" sz="1700" kern="1200" dirty="0">
              <a:latin typeface="Calibri Light"/>
              <a:ea typeface="Calibri Light"/>
              <a:cs typeface="Calibri Light"/>
            </a:rPr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0" y="1189338"/>
        <a:ext cx="8288437" cy="1188612"/>
      </dsp:txXfrm>
    </dsp:sp>
    <dsp:sp modelId="{9295B40B-6132-4333-9CC5-DD9EA2E7730A}">
      <dsp:nvSpPr>
        <dsp:cNvPr id="0" name=""/>
        <dsp:cNvSpPr/>
      </dsp:nvSpPr>
      <dsp:spPr>
        <a:xfrm>
          <a:off x="0" y="2377951"/>
          <a:ext cx="8288437" cy="0"/>
        </a:xfrm>
        <a:prstGeom prst="lin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ACDEE-0227-4804-B76C-D5EB82121342}">
      <dsp:nvSpPr>
        <dsp:cNvPr id="0" name=""/>
        <dsp:cNvSpPr/>
      </dsp:nvSpPr>
      <dsp:spPr>
        <a:xfrm>
          <a:off x="0" y="2377951"/>
          <a:ext cx="8288437" cy="118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Change gloves between tasks and procedures if moving from a contaminated body site to another body site on the same patient </a:t>
          </a:r>
          <a:r>
            <a:rPr lang="en-US" sz="1700" kern="1200" dirty="0">
              <a:latin typeface="Cambria"/>
              <a:ea typeface="Cambria"/>
            </a:rPr>
            <a:t>(</a:t>
          </a:r>
          <a:r>
            <a:rPr lang="en-US" sz="1700" kern="1200" dirty="0" err="1"/>
            <a:t>यदि</a:t>
          </a:r>
          <a:r>
            <a:rPr lang="en-US" sz="1700" kern="1200" dirty="0"/>
            <a:t> </a:t>
          </a:r>
          <a:r>
            <a:rPr lang="en-US" sz="1700" kern="1200" dirty="0" err="1"/>
            <a:t>एक</a:t>
          </a:r>
          <a:r>
            <a:rPr lang="en-US" sz="1700" kern="1200" dirty="0"/>
            <a:t> </a:t>
          </a:r>
          <a:r>
            <a:rPr lang="en-US" sz="1700" kern="1200" dirty="0" err="1"/>
            <a:t>ही</a:t>
          </a:r>
          <a:r>
            <a:rPr lang="en-US" sz="1700" kern="1200" dirty="0"/>
            <a:t> </a:t>
          </a:r>
          <a:r>
            <a:rPr lang="en-US" sz="1700" kern="1200" dirty="0" err="1"/>
            <a:t>रोगी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शरीर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संक्रमित</a:t>
          </a:r>
          <a:r>
            <a:rPr lang="en-US" sz="1700" kern="1200" dirty="0"/>
            <a:t> </a:t>
          </a:r>
          <a:r>
            <a:rPr lang="en-US" sz="1700" kern="1200" dirty="0" err="1"/>
            <a:t>भाग</a:t>
          </a:r>
          <a:r>
            <a:rPr lang="en-US" sz="1700" kern="1200" dirty="0"/>
            <a:t> </a:t>
          </a:r>
          <a:r>
            <a:rPr lang="en-US" sz="1700" kern="1200" dirty="0" err="1"/>
            <a:t>से</a:t>
          </a:r>
          <a:r>
            <a:rPr lang="en-US" sz="1700" kern="1200" dirty="0"/>
            <a:t> </a:t>
          </a:r>
          <a:r>
            <a:rPr lang="en-US" sz="1700" kern="1200" dirty="0" err="1"/>
            <a:t>किसी</a:t>
          </a:r>
          <a:r>
            <a:rPr lang="en-US" sz="1700" kern="1200" dirty="0"/>
            <a:t> </a:t>
          </a:r>
          <a:r>
            <a:rPr lang="en-US" sz="1700" kern="1200" dirty="0" err="1"/>
            <a:t>अन्य</a:t>
          </a:r>
          <a:r>
            <a:rPr lang="en-US" sz="1700" kern="1200" dirty="0"/>
            <a:t> </a:t>
          </a:r>
          <a:r>
            <a:rPr lang="en-US" sz="1700" kern="1200" dirty="0" err="1"/>
            <a:t>भाग</a:t>
          </a:r>
          <a:r>
            <a:rPr lang="en-US" sz="1700" kern="1200" dirty="0"/>
            <a:t> </a:t>
          </a:r>
          <a:r>
            <a:rPr lang="en-US" sz="1700" kern="1200" dirty="0" err="1"/>
            <a:t>पर</a:t>
          </a:r>
          <a:r>
            <a:rPr lang="en-US" sz="1700" kern="1200" dirty="0"/>
            <a:t> </a:t>
          </a:r>
          <a:r>
            <a:rPr lang="en-US" sz="1700" kern="1200" dirty="0" err="1"/>
            <a:t>जा</a:t>
          </a:r>
          <a:r>
            <a:rPr lang="en-US" sz="1700" kern="1200" dirty="0"/>
            <a:t> </a:t>
          </a:r>
          <a:r>
            <a:rPr lang="en-US" sz="1700" kern="1200" dirty="0" err="1"/>
            <a:t>रहे</a:t>
          </a:r>
          <a:r>
            <a:rPr lang="en-US" sz="1700" kern="1200" dirty="0"/>
            <a:t> </a:t>
          </a:r>
          <a:r>
            <a:rPr lang="en-US" sz="1700" kern="1200" dirty="0" err="1"/>
            <a:t>हों</a:t>
          </a:r>
          <a:r>
            <a:rPr lang="en-US" sz="1700" kern="1200" dirty="0"/>
            <a:t>, </a:t>
          </a:r>
          <a:r>
            <a:rPr lang="en-US" sz="1700" kern="1200" dirty="0" err="1"/>
            <a:t>तो</a:t>
          </a:r>
          <a:r>
            <a:rPr lang="en-US" sz="1700" kern="1200" dirty="0"/>
            <a:t> </a:t>
          </a:r>
          <a:r>
            <a:rPr lang="en-US" sz="1700" kern="1200" dirty="0" err="1"/>
            <a:t>कार्य</a:t>
          </a:r>
          <a:r>
            <a:rPr lang="en-US" sz="1700" kern="1200" dirty="0"/>
            <a:t> </a:t>
          </a:r>
          <a:r>
            <a:rPr lang="en-US" sz="1700" kern="1200" dirty="0" err="1"/>
            <a:t>या</a:t>
          </a:r>
          <a:r>
            <a:rPr lang="en-US" sz="1700" kern="1200" dirty="0"/>
            <a:t> </a:t>
          </a:r>
          <a:r>
            <a:rPr lang="en-US" sz="1700" kern="1200" dirty="0" err="1"/>
            <a:t>प्रक्रिया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बीच</a:t>
          </a:r>
          <a:r>
            <a:rPr lang="en-US" sz="1700" kern="1200" dirty="0"/>
            <a:t> </a:t>
          </a:r>
          <a:r>
            <a:rPr lang="en-US" sz="1700" kern="1200" dirty="0" err="1"/>
            <a:t>दस्ताने</a:t>
          </a:r>
          <a:r>
            <a:rPr lang="en-US" sz="1700" kern="1200" dirty="0"/>
            <a:t> </a:t>
          </a:r>
          <a:r>
            <a:rPr lang="en-US" sz="1700" kern="1200" dirty="0" err="1"/>
            <a:t>बदलें</a:t>
          </a:r>
          <a:r>
            <a:rPr lang="en-US" sz="1700" kern="1200" dirty="0">
              <a:latin typeface="Calibri Light"/>
              <a:ea typeface="Calibri Light"/>
              <a:cs typeface="Calibri Light"/>
            </a:rPr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0" y="2377951"/>
        <a:ext cx="8288437" cy="1188612"/>
      </dsp:txXfrm>
    </dsp:sp>
    <dsp:sp modelId="{9CE35DBB-5065-4324-A2AF-6C72959137CF}">
      <dsp:nvSpPr>
        <dsp:cNvPr id="0" name=""/>
        <dsp:cNvSpPr/>
      </dsp:nvSpPr>
      <dsp:spPr>
        <a:xfrm>
          <a:off x="0" y="3566564"/>
          <a:ext cx="8288437" cy="0"/>
        </a:xfrm>
        <a:prstGeom prst="lin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57EA9-9020-4991-A022-28FCD97D1C05}">
      <dsp:nvSpPr>
        <dsp:cNvPr id="0" name=""/>
        <dsp:cNvSpPr/>
      </dsp:nvSpPr>
      <dsp:spPr>
        <a:xfrm>
          <a:off x="0" y="3566564"/>
          <a:ext cx="8288437" cy="118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Wear sterile gloves for aseptic procedures, such as surgery or catheter insertion</a:t>
          </a:r>
          <a:r>
            <a:rPr lang="en-US" sz="1700" kern="1200" dirty="0">
              <a:latin typeface="Cambria"/>
              <a:ea typeface="Cambria"/>
            </a:rPr>
            <a:t> (</a:t>
          </a:r>
          <a:r>
            <a:rPr lang="en-US" sz="1700" kern="1200" dirty="0" err="1"/>
            <a:t>शल्य</a:t>
          </a:r>
          <a:r>
            <a:rPr lang="en-US" sz="1700" kern="1200" dirty="0"/>
            <a:t> </a:t>
          </a:r>
          <a:r>
            <a:rPr lang="en-US" sz="1700" kern="1200" dirty="0" err="1"/>
            <a:t>चिकित्सा</a:t>
          </a:r>
          <a:r>
            <a:rPr lang="en-US" sz="1700" kern="1200" dirty="0"/>
            <a:t> </a:t>
          </a:r>
          <a:r>
            <a:rPr lang="en-US" sz="1700" kern="1200" dirty="0" err="1"/>
            <a:t>या</a:t>
          </a:r>
          <a:r>
            <a:rPr lang="en-US" sz="1700" kern="1200" dirty="0"/>
            <a:t> </a:t>
          </a:r>
          <a:r>
            <a:rPr lang="en-US" sz="1700" kern="1200" dirty="0" err="1"/>
            <a:t>कैथेटर</a:t>
          </a:r>
          <a:r>
            <a:rPr lang="en-US" sz="1700" kern="1200" dirty="0"/>
            <a:t> </a:t>
          </a:r>
          <a:r>
            <a:rPr lang="en-US" sz="1700" kern="1200" dirty="0" err="1"/>
            <a:t>डालने</a:t>
          </a:r>
          <a:r>
            <a:rPr lang="en-US" sz="1700" kern="1200" dirty="0"/>
            <a:t> </a:t>
          </a:r>
          <a:r>
            <a:rPr lang="en-US" sz="1700" kern="1200" dirty="0" err="1"/>
            <a:t>जैसी</a:t>
          </a:r>
          <a:r>
            <a:rPr lang="en-US" sz="1700" kern="1200" dirty="0"/>
            <a:t> </a:t>
          </a:r>
          <a:r>
            <a:rPr lang="en-US" sz="1700" kern="1200" dirty="0" err="1"/>
            <a:t>निष्क्रम</a:t>
          </a:r>
          <a:r>
            <a:rPr lang="en-US" sz="1700" kern="1200" dirty="0"/>
            <a:t> (aseptic) </a:t>
          </a:r>
          <a:r>
            <a:rPr lang="en-US" sz="1700" kern="1200" dirty="0" err="1"/>
            <a:t>प्रक्रियाओं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लिए</a:t>
          </a:r>
          <a:r>
            <a:rPr lang="en-US" sz="1700" kern="1200" dirty="0"/>
            <a:t> </a:t>
          </a:r>
          <a:r>
            <a:rPr lang="en-US" sz="1700" kern="1200" dirty="0" err="1"/>
            <a:t>निष्फल</a:t>
          </a:r>
          <a:r>
            <a:rPr lang="en-US" sz="1700" kern="1200" dirty="0"/>
            <a:t> (sterile) </a:t>
          </a:r>
          <a:r>
            <a:rPr lang="en-US" sz="1700" kern="1200" dirty="0" err="1"/>
            <a:t>दस्ताने</a:t>
          </a:r>
          <a:r>
            <a:rPr lang="en-US" sz="1700" kern="1200" dirty="0"/>
            <a:t> </a:t>
          </a:r>
          <a:r>
            <a:rPr lang="en-US" sz="1700" kern="1200" dirty="0" err="1"/>
            <a:t>पहनें</a:t>
          </a:r>
          <a:r>
            <a:rPr lang="en-US" sz="1700" kern="1200" dirty="0">
              <a:latin typeface="Calibri Light"/>
              <a:ea typeface="Calibri Light"/>
              <a:cs typeface="Calibri Light"/>
            </a:rPr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0" y="3566564"/>
        <a:ext cx="8288437" cy="1188612"/>
      </dsp:txXfrm>
    </dsp:sp>
    <dsp:sp modelId="{201B7222-3E08-4BAD-94E8-F598AC2C561B}">
      <dsp:nvSpPr>
        <dsp:cNvPr id="0" name=""/>
        <dsp:cNvSpPr/>
      </dsp:nvSpPr>
      <dsp:spPr>
        <a:xfrm>
          <a:off x="0" y="4755177"/>
          <a:ext cx="8288437" cy="0"/>
        </a:xfrm>
        <a:prstGeom prst="lin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93C57-1DF4-4B61-8BD7-2D8517200457}">
      <dsp:nvSpPr>
        <dsp:cNvPr id="0" name=""/>
        <dsp:cNvSpPr/>
      </dsp:nvSpPr>
      <dsp:spPr>
        <a:xfrm>
          <a:off x="0" y="4755177"/>
          <a:ext cx="8288437" cy="118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</a:rPr>
            <a:t>Do not reuse gloves after reprocessing or decontamination, as this is not recommended </a:t>
          </a:r>
          <a:r>
            <a:rPr lang="en-US" sz="1700" kern="1200" dirty="0">
              <a:latin typeface="Cambria"/>
              <a:ea typeface="Cambria"/>
            </a:rPr>
            <a:t>(</a:t>
          </a:r>
          <a:r>
            <a:rPr lang="en-US" sz="1700" kern="1200" dirty="0" err="1"/>
            <a:t>दस्तानों</a:t>
          </a:r>
          <a:r>
            <a:rPr lang="en-US" sz="1700" kern="1200" dirty="0"/>
            <a:t> </a:t>
          </a:r>
          <a:r>
            <a:rPr lang="en-US" sz="1700" kern="1200" dirty="0" err="1"/>
            <a:t>को</a:t>
          </a:r>
          <a:r>
            <a:rPr lang="en-US" sz="1700" kern="1200" dirty="0"/>
            <a:t> </a:t>
          </a:r>
          <a:r>
            <a:rPr lang="en-US" sz="1700" kern="1200" dirty="0" err="1"/>
            <a:t>पुनः</a:t>
          </a:r>
          <a:r>
            <a:rPr lang="en-US" sz="1700" kern="1200" dirty="0"/>
            <a:t> </a:t>
          </a:r>
          <a:r>
            <a:rPr lang="en-US" sz="1700" kern="1200" dirty="0" err="1"/>
            <a:t>प्रसंस्करण</a:t>
          </a:r>
          <a:r>
            <a:rPr lang="en-US" sz="1700" kern="1200" dirty="0"/>
            <a:t> (reprocessing) </a:t>
          </a:r>
          <a:r>
            <a:rPr lang="en-US" sz="1700" kern="1200" dirty="0" err="1"/>
            <a:t>या</a:t>
          </a:r>
          <a:r>
            <a:rPr lang="en-US" sz="1700" kern="1200" dirty="0"/>
            <a:t> </a:t>
          </a:r>
          <a:r>
            <a:rPr lang="en-US" sz="1700" kern="1200" dirty="0" err="1"/>
            <a:t>डी-कंटैमिनेशन</a:t>
          </a:r>
          <a:r>
            <a:rPr lang="en-US" sz="1700" kern="1200" dirty="0"/>
            <a:t> (decontamination)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बाद</a:t>
          </a:r>
          <a:r>
            <a:rPr lang="en-US" sz="1700" kern="1200" dirty="0"/>
            <a:t> </a:t>
          </a:r>
          <a:r>
            <a:rPr lang="en-US" sz="1700" kern="1200" dirty="0" err="1"/>
            <a:t>दोबारा</a:t>
          </a:r>
          <a:r>
            <a:rPr lang="en-US" sz="1700" kern="1200" dirty="0"/>
            <a:t> </a:t>
          </a:r>
          <a:r>
            <a:rPr lang="en-US" sz="1700" kern="1200" dirty="0" err="1"/>
            <a:t>उपयोग</a:t>
          </a:r>
          <a:r>
            <a:rPr lang="en-US" sz="1700" kern="1200" dirty="0"/>
            <a:t> न </a:t>
          </a:r>
          <a:r>
            <a:rPr lang="en-US" sz="1700" kern="1200" dirty="0" err="1"/>
            <a:t>करें</a:t>
          </a:r>
          <a:r>
            <a:rPr lang="en-US" sz="1700" kern="1200" dirty="0"/>
            <a:t>, </a:t>
          </a:r>
          <a:r>
            <a:rPr lang="en-US" sz="1700" kern="1200" dirty="0" err="1"/>
            <a:t>क्योंकि</a:t>
          </a:r>
          <a:r>
            <a:rPr lang="en-US" sz="1700" kern="1200" dirty="0"/>
            <a:t> </a:t>
          </a:r>
          <a:r>
            <a:rPr lang="en-US" sz="1700" kern="1200" dirty="0" err="1"/>
            <a:t>यह</a:t>
          </a:r>
          <a:r>
            <a:rPr lang="en-US" sz="1700" kern="1200" dirty="0"/>
            <a:t> </a:t>
          </a:r>
          <a:r>
            <a:rPr lang="en-US" sz="1700" kern="1200" dirty="0" err="1"/>
            <a:t>अनुशंसित</a:t>
          </a:r>
          <a:r>
            <a:rPr lang="en-US" sz="1700" kern="1200" dirty="0"/>
            <a:t> </a:t>
          </a:r>
          <a:r>
            <a:rPr lang="en-US" sz="1700" kern="1200" dirty="0" err="1"/>
            <a:t>नहीं</a:t>
          </a:r>
          <a:r>
            <a:rPr lang="en-US" sz="1700" kern="1200" dirty="0"/>
            <a:t> </a:t>
          </a:r>
          <a:r>
            <a:rPr lang="en-US" sz="1700" kern="1200" dirty="0" err="1"/>
            <a:t>है</a:t>
          </a:r>
          <a:r>
            <a:rPr lang="en-US" sz="1700" kern="1200" dirty="0">
              <a:latin typeface="Calibri Light"/>
              <a:ea typeface="Calibri Light"/>
              <a:cs typeface="Calibri Light"/>
            </a:rPr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0" y="4755177"/>
        <a:ext cx="8288437" cy="1188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BEBDF-A0DF-4A11-90B7-5ED83FF473E4}">
      <dsp:nvSpPr>
        <dsp:cNvPr id="0" name=""/>
        <dsp:cNvSpPr/>
      </dsp:nvSpPr>
      <dsp:spPr>
        <a:xfrm>
          <a:off x="0" y="1524"/>
          <a:ext cx="7185168" cy="247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3762"/>
              </a:solidFill>
              <a:latin typeface="Cambria"/>
              <a:ea typeface="Cambria"/>
              <a:cs typeface="+mn-cs"/>
            </a:rPr>
            <a:t>Wear a gown to protect skin and prevent soiling of clothing during activities that are likely to generate splashes or sprays of blood, body fluids, secretions or excretions</a:t>
          </a:r>
          <a:r>
            <a:rPr lang="en-US" sz="2000" kern="1200" dirty="0">
              <a:latin typeface="Cambria"/>
              <a:ea typeface="Cambria"/>
              <a:cs typeface="+mn-cs"/>
            </a:rPr>
            <a:t> (</a:t>
          </a:r>
          <a:r>
            <a:rPr lang="en-US" sz="2000" kern="1200" dirty="0" err="1">
              <a:latin typeface="Calibri"/>
              <a:ea typeface="+mn-ea"/>
              <a:cs typeface="+mn-cs"/>
            </a:rPr>
            <a:t>ऐसी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गतिविधियों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के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दौरान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गाउन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पहनें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जिनमें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रक्त</a:t>
          </a:r>
          <a:r>
            <a:rPr lang="en-US" sz="2000" kern="1200" dirty="0">
              <a:latin typeface="Calibri"/>
              <a:ea typeface="+mn-ea"/>
              <a:cs typeface="+mn-cs"/>
            </a:rPr>
            <a:t>, </a:t>
          </a:r>
          <a:r>
            <a:rPr lang="en-US" sz="2000" kern="1200" dirty="0" err="1">
              <a:latin typeface="Calibri"/>
              <a:ea typeface="+mn-ea"/>
              <a:cs typeface="+mn-cs"/>
            </a:rPr>
            <a:t>शारीरिक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द्रव</a:t>
          </a:r>
          <a:r>
            <a:rPr lang="en-US" sz="2000" kern="1200" dirty="0">
              <a:latin typeface="Calibri"/>
              <a:ea typeface="+mn-ea"/>
              <a:cs typeface="+mn-cs"/>
            </a:rPr>
            <a:t>, </a:t>
          </a:r>
          <a:r>
            <a:rPr lang="en-US" sz="2000" kern="1200" dirty="0" err="1">
              <a:latin typeface="Calibri"/>
              <a:ea typeface="+mn-ea"/>
              <a:cs typeface="+mn-cs"/>
            </a:rPr>
            <a:t>स्राव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या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उत्सर्जन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के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छींटे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या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फुहारें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पड़ने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की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संभावना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हो</a:t>
          </a:r>
          <a:r>
            <a:rPr lang="en-US" sz="2000" kern="1200" dirty="0">
              <a:latin typeface="Calibri"/>
              <a:ea typeface="+mn-ea"/>
              <a:cs typeface="+mn-cs"/>
            </a:rPr>
            <a:t>, </a:t>
          </a:r>
          <a:r>
            <a:rPr lang="en-US" sz="2000" kern="1200" dirty="0" err="1">
              <a:latin typeface="Calibri"/>
              <a:ea typeface="+mn-ea"/>
              <a:cs typeface="+mn-cs"/>
            </a:rPr>
            <a:t>ताकि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त्वचा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की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सुरक्षा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हो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सके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और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कपड़े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गंदे</a:t>
          </a:r>
          <a:r>
            <a:rPr lang="en-US" sz="2000" kern="1200" dirty="0">
              <a:latin typeface="Calibri"/>
              <a:ea typeface="+mn-ea"/>
              <a:cs typeface="+mn-cs"/>
            </a:rPr>
            <a:t> न </a:t>
          </a:r>
          <a:r>
            <a:rPr lang="en-US" sz="2000" kern="1200" dirty="0" err="1">
              <a:latin typeface="Calibri"/>
              <a:ea typeface="+mn-ea"/>
              <a:cs typeface="+mn-cs"/>
            </a:rPr>
            <a:t>हों</a:t>
          </a:r>
          <a:r>
            <a:rPr lang="en-US" sz="2000" kern="1200" dirty="0">
              <a:latin typeface="Calibri"/>
              <a:ea typeface="+mn-ea"/>
              <a:cs typeface="+mn-cs"/>
            </a:rPr>
            <a:t>)</a:t>
          </a:r>
          <a:endParaRPr lang="en-IN" sz="2000" kern="1200" dirty="0">
            <a:latin typeface="Cambria"/>
            <a:ea typeface="Cambria"/>
            <a:cs typeface="+mn-cs"/>
          </a:endParaRPr>
        </a:p>
      </dsp:txBody>
      <dsp:txXfrm>
        <a:off x="120847" y="122371"/>
        <a:ext cx="6943474" cy="2233861"/>
      </dsp:txXfrm>
    </dsp:sp>
    <dsp:sp modelId="{847F7ABC-54D2-49EB-989D-2C5AB8B11C71}">
      <dsp:nvSpPr>
        <dsp:cNvPr id="0" name=""/>
        <dsp:cNvSpPr/>
      </dsp:nvSpPr>
      <dsp:spPr>
        <a:xfrm>
          <a:off x="0" y="2491451"/>
          <a:ext cx="7185168" cy="247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3762"/>
              </a:solidFill>
              <a:latin typeface="Cambria"/>
              <a:ea typeface="Cambria"/>
              <a:cs typeface="+mn-cs"/>
            </a:rPr>
            <a:t>Remove the soiled gown as soon as possible and perform hand hygiene</a:t>
          </a:r>
          <a:r>
            <a:rPr lang="en-US" sz="2000" kern="1200" dirty="0">
              <a:latin typeface="Cambria"/>
              <a:ea typeface="Cambria"/>
              <a:cs typeface="+mn-cs"/>
            </a:rPr>
            <a:t> (</a:t>
          </a:r>
          <a:r>
            <a:rPr lang="en-US" sz="2000" kern="1200" dirty="0" err="1">
              <a:latin typeface="Calibri"/>
              <a:ea typeface="+mn-ea"/>
              <a:cs typeface="+mn-cs"/>
            </a:rPr>
            <a:t>गंदा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गाउन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यथाशीघ्र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उतारें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और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हाथों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की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स्वच्छता</a:t>
          </a:r>
          <a:r>
            <a:rPr lang="en-US" sz="2000" kern="1200" dirty="0">
              <a:latin typeface="Calibri"/>
              <a:ea typeface="+mn-ea"/>
              <a:cs typeface="+mn-cs"/>
            </a:rPr>
            <a:t> (</a:t>
          </a:r>
          <a:r>
            <a:rPr lang="en-US" sz="2000" kern="1200" dirty="0" err="1">
              <a:latin typeface="Calibri"/>
              <a:ea typeface="+mn-ea"/>
              <a:cs typeface="+mn-cs"/>
            </a:rPr>
            <a:t>हैंड</a:t>
          </a:r>
          <a:r>
            <a:rPr lang="en-US" sz="2000" kern="1200" dirty="0"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latin typeface="Calibri"/>
              <a:ea typeface="+mn-ea"/>
              <a:cs typeface="+mn-cs"/>
            </a:rPr>
            <a:t>हाइजीन</a:t>
          </a:r>
          <a:r>
            <a:rPr lang="en-US" sz="2000" kern="1200" dirty="0">
              <a:latin typeface="Calibri"/>
              <a:ea typeface="+mn-ea"/>
              <a:cs typeface="+mn-cs"/>
            </a:rPr>
            <a:t>) </a:t>
          </a:r>
          <a:r>
            <a:rPr lang="en-US" sz="2000" kern="1200" dirty="0" err="1">
              <a:latin typeface="Calibri"/>
              <a:ea typeface="+mn-ea"/>
              <a:cs typeface="+mn-cs"/>
            </a:rPr>
            <a:t>करें</a:t>
          </a:r>
          <a:r>
            <a:rPr lang="en-US" sz="2000" kern="1200" dirty="0">
              <a:latin typeface="Calibri"/>
              <a:ea typeface="+mn-ea"/>
              <a:cs typeface="+mn-cs"/>
            </a:rPr>
            <a:t>)</a:t>
          </a:r>
          <a:endParaRPr lang="en-IN" sz="2000" kern="1200" dirty="0">
            <a:latin typeface="Calibri"/>
            <a:ea typeface="+mn-ea"/>
            <a:cs typeface="+mn-cs"/>
          </a:endParaRPr>
        </a:p>
      </dsp:txBody>
      <dsp:txXfrm>
        <a:off x="120847" y="2612298"/>
        <a:ext cx="6943474" cy="22338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8DBF1-426C-46E2-9B7C-8B64D72C4C15}">
      <dsp:nvSpPr>
        <dsp:cNvPr id="0" name=""/>
        <dsp:cNvSpPr/>
      </dsp:nvSpPr>
      <dsp:spPr>
        <a:xfrm>
          <a:off x="0" y="412995"/>
          <a:ext cx="6872395" cy="2129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  <a:latin typeface="Cambria"/>
              <a:ea typeface="Cambria"/>
              <a:cs typeface="+mn-cs"/>
            </a:rPr>
            <a:t>Wear a medical mask (also known as a surgical or procedure mask) to protect mucous membranes of the nose and mouth against splashes or sprays of body fluids, respiratory secretions and chemicals </a:t>
          </a:r>
          <a:r>
            <a:rPr lang="en-US" sz="1700" kern="1200" dirty="0">
              <a:latin typeface="Cambria"/>
              <a:ea typeface="Cambria"/>
              <a:cs typeface="+mn-cs"/>
            </a:rPr>
            <a:t>(</a:t>
          </a:r>
          <a:r>
            <a:rPr lang="en-US" sz="1700" kern="1200" dirty="0" err="1">
              <a:latin typeface="Calibri"/>
              <a:ea typeface="+mn-ea"/>
              <a:cs typeface="+mn-cs"/>
            </a:rPr>
            <a:t>शरीर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के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द्रवों</a:t>
          </a:r>
          <a:r>
            <a:rPr lang="en-US" sz="1700" kern="1200" dirty="0">
              <a:latin typeface="Calibri"/>
              <a:ea typeface="+mn-ea"/>
              <a:cs typeface="+mn-cs"/>
            </a:rPr>
            <a:t>, </a:t>
          </a:r>
          <a:r>
            <a:rPr lang="en-US" sz="1700" kern="1200" dirty="0" err="1">
              <a:latin typeface="Calibri"/>
              <a:ea typeface="+mn-ea"/>
              <a:cs typeface="+mn-cs"/>
            </a:rPr>
            <a:t>श्वसन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स्रावों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या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रासायनिक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पदार्थों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के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छींटों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या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फुहारों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से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नाक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और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मुँह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की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श्लेष्म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झिल्ली</a:t>
          </a:r>
          <a:r>
            <a:rPr lang="en-US" sz="1700" kern="1200" dirty="0">
              <a:latin typeface="Calibri"/>
              <a:ea typeface="+mn-ea"/>
              <a:cs typeface="+mn-cs"/>
            </a:rPr>
            <a:t> (mucous membranes) </a:t>
          </a:r>
          <a:r>
            <a:rPr lang="en-US" sz="1700" kern="1200" dirty="0" err="1">
              <a:latin typeface="Calibri"/>
              <a:ea typeface="+mn-ea"/>
              <a:cs typeface="+mn-cs"/>
            </a:rPr>
            <a:t>की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सुरक्षा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के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लिए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चिकित्सीय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मास्क</a:t>
          </a:r>
          <a:r>
            <a:rPr lang="en-US" sz="1700" kern="1200" dirty="0">
              <a:latin typeface="Calibri"/>
              <a:ea typeface="+mn-ea"/>
              <a:cs typeface="+mn-cs"/>
            </a:rPr>
            <a:t> (</a:t>
          </a:r>
          <a:r>
            <a:rPr lang="en-US" sz="1700" kern="1200" dirty="0" err="1">
              <a:latin typeface="Calibri"/>
              <a:ea typeface="+mn-ea"/>
              <a:cs typeface="+mn-cs"/>
            </a:rPr>
            <a:t>जिसे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सर्जिकल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या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प्रोसीजर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मास्क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भी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कहा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जाता</a:t>
          </a:r>
          <a:r>
            <a:rPr lang="en-US" sz="1700" kern="1200" dirty="0"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latin typeface="Calibri"/>
              <a:ea typeface="+mn-ea"/>
              <a:cs typeface="+mn-cs"/>
            </a:rPr>
            <a:t>है</a:t>
          </a:r>
          <a:r>
            <a:rPr lang="en-US" sz="1700" kern="1200" dirty="0">
              <a:latin typeface="Calibri"/>
              <a:ea typeface="+mn-ea"/>
              <a:cs typeface="+mn-cs"/>
            </a:rPr>
            <a:t>) </a:t>
          </a:r>
          <a:r>
            <a:rPr lang="en-US" sz="1700" kern="1200" dirty="0" err="1">
              <a:latin typeface="Calibri"/>
              <a:ea typeface="+mn-ea"/>
              <a:cs typeface="+mn-cs"/>
            </a:rPr>
            <a:t>पहनें</a:t>
          </a:r>
          <a:r>
            <a:rPr lang="en-US" sz="1700" kern="1200" dirty="0">
              <a:latin typeface="Calibri"/>
              <a:ea typeface="+mn-ea"/>
              <a:cs typeface="+mn-cs"/>
            </a:rPr>
            <a:t>)</a:t>
          </a:r>
          <a:endParaRPr lang="en-IN" sz="1700" kern="1200" dirty="0">
            <a:latin typeface="Calibri"/>
            <a:ea typeface="+mn-ea"/>
            <a:cs typeface="+mn-cs"/>
          </a:endParaRPr>
        </a:p>
      </dsp:txBody>
      <dsp:txXfrm>
        <a:off x="103949" y="516944"/>
        <a:ext cx="6664497" cy="1921502"/>
      </dsp:txXfrm>
    </dsp:sp>
    <dsp:sp modelId="{B8C5830E-499B-4CB1-A828-319B5D722274}">
      <dsp:nvSpPr>
        <dsp:cNvPr id="0" name=""/>
        <dsp:cNvSpPr/>
      </dsp:nvSpPr>
      <dsp:spPr>
        <a:xfrm>
          <a:off x="0" y="2729595"/>
          <a:ext cx="6872395" cy="2129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  <a:latin typeface="Cambria"/>
              <a:ea typeface="Cambria"/>
              <a:cs typeface="+mn-cs"/>
            </a:rPr>
            <a:t>Wear a medical mask to protect the patient during aseptic procedures (e.g. during surgery or lumbar punctures) </a:t>
          </a:r>
          <a:r>
            <a:rPr lang="en-US" sz="1700" kern="1200" dirty="0">
              <a:latin typeface="Cambria"/>
              <a:ea typeface="Cambria"/>
              <a:cs typeface="+mn-cs"/>
            </a:rPr>
            <a:t>(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निष्क्रम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(aseptic)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प्रक्रियाओं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दौरान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जैसे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शल्य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चिकित्सा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(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सर्जरी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)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लम्बर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पंचर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समय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रोगी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सुरक्षा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लिए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भी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चिकित्सीय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मास्क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पहनें</a:t>
          </a:r>
          <a:r>
            <a:rPr lang="en-US" sz="1700" kern="1200" dirty="0">
              <a:latin typeface="Calibri Light"/>
              <a:ea typeface="Calibri Light"/>
              <a:cs typeface="Calibri Light"/>
            </a:rPr>
            <a:t>)</a:t>
          </a:r>
          <a:endParaRPr lang="en-IN" sz="1700" kern="1200" dirty="0">
            <a:latin typeface="Cambria"/>
            <a:ea typeface="Cambria"/>
            <a:cs typeface="+mn-cs"/>
          </a:endParaRPr>
        </a:p>
      </dsp:txBody>
      <dsp:txXfrm>
        <a:off x="103949" y="2833544"/>
        <a:ext cx="6664497" cy="1921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FDA58-E297-4879-8681-EFB234EBC591}">
      <dsp:nvSpPr>
        <dsp:cNvPr id="0" name=""/>
        <dsp:cNvSpPr/>
      </dsp:nvSpPr>
      <dsp:spPr>
        <a:xfrm rot="16200000">
          <a:off x="-563695" y="568112"/>
          <a:ext cx="5384953" cy="424872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  <a:cs typeface="+mn-cs"/>
            </a:rPr>
            <a:t>Wear either eye protection (eye visor, goggles) or a face shield to protect mucous membranes of the eyes during activities that are likely to generate splashes or sprays of blood, body fluids, secretions and excretion </a:t>
          </a:r>
          <a:r>
            <a:rPr lang="en-US" sz="1700" kern="1200" dirty="0">
              <a:latin typeface="Cambria"/>
              <a:ea typeface="Cambria"/>
              <a:cs typeface="+mn-cs"/>
            </a:rPr>
            <a:t>(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ऐसी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गतिविधियों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दौरान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आँखों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श्लेष्म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झिल्ली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(mucous membranes)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सुरक्षा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लिए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आँखों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सुरक्षा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सामग्री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(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जैसे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आई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वाइज़र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गॉगल्स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)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फेस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शील्ड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पहनें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जिनमें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रक्त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शारीरिक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द्रव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स्राव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उत्सर्जन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छींटे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या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फुहारें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पड़ने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संभावना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हो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)</a:t>
          </a:r>
          <a:endParaRPr lang="en-IN" sz="1700" kern="1200" dirty="0">
            <a:latin typeface="Calibri" panose="020F0502020204030204"/>
            <a:ea typeface="+mn-ea"/>
            <a:cs typeface="+mn-cs"/>
          </a:endParaRPr>
        </a:p>
      </dsp:txBody>
      <dsp:txXfrm rot="5400000">
        <a:off x="4418" y="1076990"/>
        <a:ext cx="4248728" cy="3230971"/>
      </dsp:txXfrm>
    </dsp:sp>
    <dsp:sp modelId="{7872ED0D-6298-4BB3-BE6D-F615B5FA72E7}">
      <dsp:nvSpPr>
        <dsp:cNvPr id="0" name=""/>
        <dsp:cNvSpPr/>
      </dsp:nvSpPr>
      <dsp:spPr>
        <a:xfrm rot="16200000">
          <a:off x="4003687" y="568112"/>
          <a:ext cx="5384953" cy="424872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>
                  <a:lumMod val="49000"/>
                </a:schemeClr>
              </a:solidFill>
              <a:latin typeface="Cambria"/>
              <a:ea typeface="Cambria"/>
              <a:cs typeface="+mn-cs"/>
            </a:rPr>
            <a:t>Ensure that a face shield covers the forehead, extends below the chin, and wraps around the side of the face</a:t>
          </a:r>
          <a:r>
            <a:rPr lang="en-US" sz="1700" kern="1200" dirty="0">
              <a:latin typeface="Cambria"/>
              <a:ea typeface="Cambria"/>
              <a:cs typeface="+mn-cs"/>
            </a:rPr>
            <a:t> (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सुनिश्चित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करें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कि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फेस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शील्ड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माथे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को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ढके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,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ठोड़ी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नीचे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तक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फैले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और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चेहरे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के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दोनों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ओर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तक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लिपटी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err="1">
              <a:latin typeface="Calibri" panose="020F0502020204030204"/>
              <a:ea typeface="+mn-ea"/>
              <a:cs typeface="+mn-cs"/>
            </a:rPr>
            <a:t>हो</a:t>
          </a:r>
          <a:r>
            <a:rPr lang="en-US" sz="1700" kern="1200" dirty="0">
              <a:latin typeface="Calibri" panose="020F0502020204030204"/>
              <a:ea typeface="+mn-ea"/>
              <a:cs typeface="+mn-cs"/>
            </a:rPr>
            <a:t>)</a:t>
          </a:r>
        </a:p>
      </dsp:txBody>
      <dsp:txXfrm rot="5400000">
        <a:off x="4571800" y="1076990"/>
        <a:ext cx="4248728" cy="32309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1C355-288F-45DE-AE2B-73EFBBC2A96D}">
      <dsp:nvSpPr>
        <dsp:cNvPr id="0" name=""/>
        <dsp:cNvSpPr/>
      </dsp:nvSpPr>
      <dsp:spPr>
        <a:xfrm>
          <a:off x="1402099" y="2362"/>
          <a:ext cx="3668805" cy="2201283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/>
              <a:ea typeface="Cambria"/>
            </a:rPr>
            <a:t>Prepare injections where there is low risk of contamination from blood, body fluid, splashes or sprays (</a:t>
          </a:r>
          <a:r>
            <a:rPr lang="en-US" sz="1700" kern="1200" err="1"/>
            <a:t>इंजेक्शन</a:t>
          </a:r>
          <a:r>
            <a:rPr lang="en-US" sz="1700" kern="1200"/>
            <a:t> </a:t>
          </a:r>
          <a:r>
            <a:rPr lang="en-US" sz="1700" kern="1200" err="1"/>
            <a:t>उसी</a:t>
          </a:r>
          <a:r>
            <a:rPr lang="en-US" sz="1700" kern="1200"/>
            <a:t> </a:t>
          </a:r>
          <a:r>
            <a:rPr lang="en-US" sz="1700" kern="1200" err="1"/>
            <a:t>स्थान</a:t>
          </a:r>
          <a:r>
            <a:rPr lang="en-US" sz="1700" kern="1200"/>
            <a:t> </a:t>
          </a:r>
          <a:r>
            <a:rPr lang="en-US" sz="1700" kern="1200" err="1"/>
            <a:t>पर</a:t>
          </a:r>
          <a:r>
            <a:rPr lang="en-US" sz="1700" kern="1200"/>
            <a:t> </a:t>
          </a:r>
          <a:r>
            <a:rPr lang="en-US" sz="1700" kern="1200" err="1"/>
            <a:t>तैयार</a:t>
          </a:r>
          <a:r>
            <a:rPr lang="en-US" sz="1700" kern="1200"/>
            <a:t> </a:t>
          </a:r>
          <a:r>
            <a:rPr lang="en-US" sz="1700" kern="1200" err="1"/>
            <a:t>करें</a:t>
          </a:r>
          <a:r>
            <a:rPr lang="en-US" sz="1700" kern="1200"/>
            <a:t> </a:t>
          </a:r>
          <a:r>
            <a:rPr lang="en-US" sz="1700" kern="1200" err="1"/>
            <a:t>जहाँ</a:t>
          </a:r>
          <a:r>
            <a:rPr lang="en-US" sz="1700" kern="1200"/>
            <a:t> </a:t>
          </a:r>
          <a:r>
            <a:rPr lang="en-US" sz="1700" kern="1200" err="1"/>
            <a:t>रक्त</a:t>
          </a:r>
          <a:r>
            <a:rPr lang="en-US" sz="1700" kern="1200"/>
            <a:t> </a:t>
          </a:r>
          <a:r>
            <a:rPr lang="en-US" sz="1700" kern="1200" err="1"/>
            <a:t>या</a:t>
          </a:r>
          <a:r>
            <a:rPr lang="en-US" sz="1700" kern="1200"/>
            <a:t> शारीरिक द्रवों के छींटे या फुहारों से संदूषण का जोखिम कम हो)</a:t>
          </a:r>
          <a:endParaRPr lang="en-IN" sz="1700" kern="1200">
            <a:latin typeface="Cambria"/>
            <a:ea typeface="Cambria"/>
          </a:endParaRPr>
        </a:p>
      </dsp:txBody>
      <dsp:txXfrm>
        <a:off x="1402099" y="2362"/>
        <a:ext cx="3668805" cy="2201283"/>
      </dsp:txXfrm>
    </dsp:sp>
    <dsp:sp modelId="{337F0190-6377-43B4-B3B0-3AF1EAC1C328}">
      <dsp:nvSpPr>
        <dsp:cNvPr id="0" name=""/>
        <dsp:cNvSpPr/>
      </dsp:nvSpPr>
      <dsp:spPr>
        <a:xfrm>
          <a:off x="5437785" y="2362"/>
          <a:ext cx="3668805" cy="2201283"/>
        </a:xfrm>
        <a:prstGeom prst="rect">
          <a:avLst/>
        </a:prstGeom>
        <a:solidFill>
          <a:schemeClr val="accent1">
            <a:lumMod val="75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/>
              <a:ea typeface="Cambria"/>
            </a:rPr>
            <a:t>Always use a sterile syringe and needle to withdraw and reconstitute medications (</a:t>
          </a:r>
          <a:r>
            <a:rPr lang="en-US" sz="1700" kern="1200" err="1"/>
            <a:t>दवाइयाँ</a:t>
          </a:r>
          <a:r>
            <a:rPr lang="en-US" sz="1700" kern="1200"/>
            <a:t> </a:t>
          </a:r>
          <a:r>
            <a:rPr lang="en-US" sz="1700" kern="1200" err="1"/>
            <a:t>निकालने</a:t>
          </a:r>
          <a:r>
            <a:rPr lang="en-US" sz="1700" kern="1200"/>
            <a:t> </a:t>
          </a:r>
          <a:r>
            <a:rPr lang="en-US" sz="1700" kern="1200" err="1"/>
            <a:t>या</a:t>
          </a:r>
          <a:r>
            <a:rPr lang="en-US" sz="1700" kern="1200"/>
            <a:t> </a:t>
          </a:r>
          <a:r>
            <a:rPr lang="en-US" sz="1700" kern="1200" err="1"/>
            <a:t>पुनर्गठित</a:t>
          </a:r>
          <a:r>
            <a:rPr lang="en-US" sz="1700" kern="1200"/>
            <a:t> (reconstitute) </a:t>
          </a:r>
          <a:r>
            <a:rPr lang="en-US" sz="1700" kern="1200" err="1"/>
            <a:t>करने</a:t>
          </a:r>
          <a:r>
            <a:rPr lang="en-US" sz="1700" kern="1200"/>
            <a:t> </a:t>
          </a:r>
          <a:r>
            <a:rPr lang="en-US" sz="1700" kern="1200" err="1"/>
            <a:t>के</a:t>
          </a:r>
          <a:r>
            <a:rPr lang="en-US" sz="1700" kern="1200"/>
            <a:t> </a:t>
          </a:r>
          <a:r>
            <a:rPr lang="en-US" sz="1700" kern="1200" err="1"/>
            <a:t>लिए</a:t>
          </a:r>
          <a:r>
            <a:rPr lang="en-US" sz="1700" kern="1200"/>
            <a:t> </a:t>
          </a:r>
          <a:r>
            <a:rPr lang="en-US" sz="1700" kern="1200" err="1"/>
            <a:t>हमेशा</a:t>
          </a:r>
          <a:r>
            <a:rPr lang="en-US" sz="1700" kern="1200"/>
            <a:t> </a:t>
          </a:r>
          <a:r>
            <a:rPr lang="en-US" sz="1700" kern="1200" err="1"/>
            <a:t>निष्फल</a:t>
          </a:r>
          <a:r>
            <a:rPr lang="en-US" sz="1700" kern="1200"/>
            <a:t> (sterile) </a:t>
          </a:r>
          <a:r>
            <a:rPr lang="en-US" sz="1700" kern="1200" err="1"/>
            <a:t>सिरिंज</a:t>
          </a:r>
          <a:r>
            <a:rPr lang="en-US" sz="1700" kern="1200"/>
            <a:t> </a:t>
          </a:r>
          <a:r>
            <a:rPr lang="en-US" sz="1700" kern="1200" err="1"/>
            <a:t>और</a:t>
          </a:r>
          <a:r>
            <a:rPr lang="en-US" sz="1700" kern="1200"/>
            <a:t> </a:t>
          </a:r>
          <a:r>
            <a:rPr lang="en-US" sz="1700" kern="1200" err="1"/>
            <a:t>सुई</a:t>
          </a:r>
          <a:r>
            <a:rPr lang="en-US" sz="1700" kern="1200"/>
            <a:t> </a:t>
          </a:r>
          <a:r>
            <a:rPr lang="en-US" sz="1700" kern="1200" err="1"/>
            <a:t>का</a:t>
          </a:r>
          <a:r>
            <a:rPr lang="en-US" sz="1700" kern="1200"/>
            <a:t> </a:t>
          </a:r>
          <a:r>
            <a:rPr lang="en-US" sz="1700" kern="1200" err="1"/>
            <a:t>उपयोग</a:t>
          </a:r>
          <a:r>
            <a:rPr lang="en-US" sz="1700" kern="1200"/>
            <a:t> </a:t>
          </a:r>
          <a:r>
            <a:rPr lang="en-US" sz="1700" kern="1200" err="1"/>
            <a:t>करें</a:t>
          </a:r>
          <a:r>
            <a:rPr lang="en-US" sz="1700" kern="1200"/>
            <a:t>)</a:t>
          </a:r>
          <a:endParaRPr lang="en-IN" sz="1700" kern="1200">
            <a:latin typeface="Cambria"/>
            <a:ea typeface="Cambria"/>
          </a:endParaRPr>
        </a:p>
      </dsp:txBody>
      <dsp:txXfrm>
        <a:off x="5437785" y="2362"/>
        <a:ext cx="3668805" cy="2201283"/>
      </dsp:txXfrm>
    </dsp:sp>
    <dsp:sp modelId="{1124FB9C-91EE-412A-98F2-634D3641F77B}">
      <dsp:nvSpPr>
        <dsp:cNvPr id="0" name=""/>
        <dsp:cNvSpPr/>
      </dsp:nvSpPr>
      <dsp:spPr>
        <a:xfrm>
          <a:off x="1402099" y="2570526"/>
          <a:ext cx="3668805" cy="220128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Cambria"/>
              <a:ea typeface="Cambria"/>
            </a:rPr>
            <a:t>Avoid use of multi-dose vials or, if used, dedicate the vial for single-patient use </a:t>
          </a:r>
          <a:r>
            <a:rPr lang="en-US" sz="1700" kern="1200" dirty="0">
              <a:latin typeface="Cambria"/>
              <a:ea typeface="Cambria"/>
            </a:rPr>
            <a:t>(</a:t>
          </a:r>
          <a:r>
            <a:rPr lang="en-US" sz="1700" kern="1200" dirty="0" err="1"/>
            <a:t>बहु-खुराक</a:t>
          </a:r>
          <a:r>
            <a:rPr lang="en-US" sz="1700" kern="1200" dirty="0"/>
            <a:t> </a:t>
          </a:r>
          <a:r>
            <a:rPr lang="en-US" sz="1700" kern="1200" dirty="0" err="1"/>
            <a:t>शीशियों</a:t>
          </a:r>
          <a:r>
            <a:rPr lang="en-US" sz="1700" kern="1200" dirty="0"/>
            <a:t> (multi-dose vials) </a:t>
          </a:r>
          <a:r>
            <a:rPr lang="en-US" sz="1700" kern="1200" dirty="0" err="1"/>
            <a:t>का</a:t>
          </a:r>
          <a:r>
            <a:rPr lang="en-US" sz="1700" kern="1200" dirty="0"/>
            <a:t> </a:t>
          </a:r>
          <a:r>
            <a:rPr lang="en-US" sz="1700" kern="1200" dirty="0" err="1"/>
            <a:t>उपयोग</a:t>
          </a:r>
          <a:r>
            <a:rPr lang="en-US" sz="1700" kern="1200" dirty="0"/>
            <a:t> </a:t>
          </a:r>
          <a:r>
            <a:rPr lang="en-US" sz="1700" kern="1200" dirty="0" err="1"/>
            <a:t>करने</a:t>
          </a:r>
          <a:r>
            <a:rPr lang="en-US" sz="1700" kern="1200" dirty="0"/>
            <a:t> </a:t>
          </a:r>
          <a:r>
            <a:rPr lang="en-US" sz="1700" kern="1200" dirty="0" err="1"/>
            <a:t>से</a:t>
          </a:r>
          <a:r>
            <a:rPr lang="en-US" sz="1700" kern="1200" dirty="0"/>
            <a:t> </a:t>
          </a:r>
          <a:r>
            <a:rPr lang="en-US" sz="1700" kern="1200" dirty="0" err="1"/>
            <a:t>बचें</a:t>
          </a:r>
          <a:r>
            <a:rPr lang="en-US" sz="1700" kern="1200" dirty="0"/>
            <a:t>; </a:t>
          </a:r>
          <a:r>
            <a:rPr lang="en-US" sz="1700" kern="1200" dirty="0" err="1"/>
            <a:t>यदि</a:t>
          </a:r>
          <a:r>
            <a:rPr lang="en-US" sz="1700" kern="1200" dirty="0"/>
            <a:t> </a:t>
          </a:r>
          <a:r>
            <a:rPr lang="en-US" sz="1700" kern="1200" dirty="0" err="1"/>
            <a:t>उपयोग</a:t>
          </a:r>
          <a:r>
            <a:rPr lang="en-US" sz="1700" kern="1200" dirty="0"/>
            <a:t> </a:t>
          </a:r>
          <a:r>
            <a:rPr lang="en-US" sz="1700" kern="1200" dirty="0" err="1"/>
            <a:t>आवश्यक</a:t>
          </a:r>
          <a:r>
            <a:rPr lang="en-US" sz="1700" kern="1200" dirty="0"/>
            <a:t> </a:t>
          </a:r>
          <a:r>
            <a:rPr lang="en-US" sz="1700" kern="1200" dirty="0" err="1"/>
            <a:t>हो</a:t>
          </a:r>
          <a:r>
            <a:rPr lang="en-US" sz="1700" kern="1200" dirty="0"/>
            <a:t>, </a:t>
          </a:r>
          <a:r>
            <a:rPr lang="en-US" sz="1700" kern="1200" dirty="0" err="1"/>
            <a:t>तो</a:t>
          </a:r>
          <a:r>
            <a:rPr lang="en-US" sz="1700" kern="1200" dirty="0"/>
            <a:t> </a:t>
          </a:r>
          <a:r>
            <a:rPr lang="en-US" sz="1700" kern="1200" dirty="0" err="1"/>
            <a:t>उसे</a:t>
          </a:r>
          <a:r>
            <a:rPr lang="en-US" sz="1700" kern="1200" dirty="0"/>
            <a:t> </a:t>
          </a:r>
          <a:r>
            <a:rPr lang="en-US" sz="1700" kern="1200" dirty="0" err="1"/>
            <a:t>केवल</a:t>
          </a:r>
          <a:r>
            <a:rPr lang="en-US" sz="1700" kern="1200" dirty="0"/>
            <a:t> </a:t>
          </a:r>
          <a:r>
            <a:rPr lang="en-US" sz="1700" kern="1200" dirty="0" err="1"/>
            <a:t>एक</a:t>
          </a:r>
          <a:r>
            <a:rPr lang="en-US" sz="1700" kern="1200" dirty="0"/>
            <a:t> </a:t>
          </a:r>
          <a:r>
            <a:rPr lang="en-US" sz="1700" kern="1200" dirty="0" err="1"/>
            <a:t>ही</a:t>
          </a:r>
          <a:r>
            <a:rPr lang="en-US" sz="1700" kern="1200" dirty="0"/>
            <a:t> </a:t>
          </a:r>
          <a:r>
            <a:rPr lang="en-US" sz="1700" kern="1200" dirty="0" err="1"/>
            <a:t>रोगी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लिए</a:t>
          </a:r>
          <a:r>
            <a:rPr lang="en-US" sz="1700" kern="1200" dirty="0"/>
            <a:t> </a:t>
          </a:r>
          <a:r>
            <a:rPr lang="en-US" sz="1700" kern="1200" dirty="0" err="1"/>
            <a:t>निर्धारित</a:t>
          </a:r>
          <a:r>
            <a:rPr lang="en-US" sz="1700" kern="1200" dirty="0"/>
            <a:t> </a:t>
          </a:r>
          <a:r>
            <a:rPr lang="en-US" sz="1700" kern="1200" dirty="0" err="1"/>
            <a:t>करें</a:t>
          </a:r>
          <a:r>
            <a:rPr lang="en-US" sz="1700" kern="1200" dirty="0"/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1402099" y="2570526"/>
        <a:ext cx="3668805" cy="2201283"/>
      </dsp:txXfrm>
    </dsp:sp>
    <dsp:sp modelId="{3C2C70AA-A69D-47E1-8728-249C4D66BE58}">
      <dsp:nvSpPr>
        <dsp:cNvPr id="0" name=""/>
        <dsp:cNvSpPr/>
      </dsp:nvSpPr>
      <dsp:spPr>
        <a:xfrm>
          <a:off x="5437785" y="2570526"/>
          <a:ext cx="3668805" cy="220128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/>
              <a:ea typeface="Cambria"/>
            </a:rPr>
            <a:t>Label the multi-dose vial with the date opened, and discard according to the manufacturer’s instructions (</a:t>
          </a:r>
          <a:r>
            <a:rPr lang="en-US" sz="1700" kern="1200" dirty="0" err="1"/>
            <a:t>बहु-खुराक</a:t>
          </a:r>
          <a:r>
            <a:rPr lang="en-US" sz="1700" kern="1200" dirty="0"/>
            <a:t> </a:t>
          </a:r>
          <a:r>
            <a:rPr lang="en-US" sz="1700" kern="1200" dirty="0" err="1"/>
            <a:t>शीशी</a:t>
          </a:r>
          <a:r>
            <a:rPr lang="en-US" sz="1700" kern="1200" dirty="0"/>
            <a:t> </a:t>
          </a:r>
          <a:r>
            <a:rPr lang="en-US" sz="1700" kern="1200" dirty="0" err="1"/>
            <a:t>पर</a:t>
          </a:r>
          <a:r>
            <a:rPr lang="en-US" sz="1700" kern="1200" dirty="0"/>
            <a:t> </a:t>
          </a:r>
          <a:r>
            <a:rPr lang="en-US" sz="1700" kern="1200" dirty="0" err="1"/>
            <a:t>खोलने</a:t>
          </a:r>
          <a:r>
            <a:rPr lang="en-US" sz="1700" kern="1200" dirty="0"/>
            <a:t> </a:t>
          </a:r>
          <a:r>
            <a:rPr lang="en-US" sz="1700" kern="1200" dirty="0" err="1"/>
            <a:t>की</a:t>
          </a:r>
          <a:r>
            <a:rPr lang="en-US" sz="1700" kern="1200" dirty="0"/>
            <a:t> </a:t>
          </a:r>
          <a:r>
            <a:rPr lang="en-US" sz="1700" kern="1200" dirty="0" err="1"/>
            <a:t>तारीख</a:t>
          </a:r>
          <a:r>
            <a:rPr lang="en-US" sz="1700" kern="1200" dirty="0"/>
            <a:t> </a:t>
          </a:r>
          <a:r>
            <a:rPr lang="en-US" sz="1700" kern="1200" dirty="0" err="1"/>
            <a:t>लिखें</a:t>
          </a:r>
          <a:r>
            <a:rPr lang="en-US" sz="1700" kern="1200" dirty="0"/>
            <a:t> </a:t>
          </a:r>
          <a:r>
            <a:rPr lang="en-US" sz="1700" kern="1200" dirty="0" err="1"/>
            <a:t>और</a:t>
          </a:r>
          <a:r>
            <a:rPr lang="en-US" sz="1700" kern="1200" dirty="0"/>
            <a:t> </a:t>
          </a:r>
          <a:r>
            <a:rPr lang="en-US" sz="1700" kern="1200" dirty="0" err="1"/>
            <a:t>निर्माता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निर्देशों</a:t>
          </a:r>
          <a:r>
            <a:rPr lang="en-US" sz="1700" kern="1200" dirty="0"/>
            <a:t> </a:t>
          </a:r>
          <a:r>
            <a:rPr lang="en-US" sz="1700" kern="1200" dirty="0" err="1"/>
            <a:t>के</a:t>
          </a:r>
          <a:r>
            <a:rPr lang="en-US" sz="1700" kern="1200" dirty="0"/>
            <a:t> </a:t>
          </a:r>
          <a:r>
            <a:rPr lang="en-US" sz="1700" kern="1200" dirty="0" err="1"/>
            <a:t>अनुसार</a:t>
          </a:r>
          <a:r>
            <a:rPr lang="en-US" sz="1700" kern="1200" dirty="0"/>
            <a:t> </a:t>
          </a:r>
          <a:r>
            <a:rPr lang="en-US" sz="1700" kern="1200" dirty="0" err="1"/>
            <a:t>उसे</a:t>
          </a:r>
          <a:r>
            <a:rPr lang="en-US" sz="1700" kern="1200" dirty="0"/>
            <a:t> </a:t>
          </a:r>
          <a:r>
            <a:rPr lang="en-US" sz="1700" kern="1200" dirty="0" err="1"/>
            <a:t>निर्धारित</a:t>
          </a:r>
          <a:r>
            <a:rPr lang="en-US" sz="1700" kern="1200" dirty="0"/>
            <a:t> </a:t>
          </a:r>
          <a:r>
            <a:rPr lang="en-US" sz="1700" kern="1200" dirty="0" err="1"/>
            <a:t>समय</a:t>
          </a:r>
          <a:r>
            <a:rPr lang="en-US" sz="1700" kern="1200" dirty="0"/>
            <a:t> </a:t>
          </a:r>
          <a:r>
            <a:rPr lang="en-US" sz="1700" kern="1200" dirty="0" err="1"/>
            <a:t>पर</a:t>
          </a:r>
          <a:r>
            <a:rPr lang="en-US" sz="1700" kern="1200" dirty="0"/>
            <a:t> </a:t>
          </a:r>
          <a:r>
            <a:rPr lang="en-US" sz="1700" kern="1200" dirty="0" err="1"/>
            <a:t>नष्ट</a:t>
          </a:r>
          <a:r>
            <a:rPr lang="en-US" sz="1700" kern="1200" dirty="0"/>
            <a:t> </a:t>
          </a:r>
          <a:r>
            <a:rPr lang="en-US" sz="1700" kern="1200" dirty="0" err="1"/>
            <a:t>करें</a:t>
          </a:r>
          <a:r>
            <a:rPr lang="en-US" sz="1700" kern="1200" dirty="0"/>
            <a:t>)</a:t>
          </a:r>
          <a:endParaRPr lang="en-IN" sz="1700" kern="1200" dirty="0"/>
        </a:p>
      </dsp:txBody>
      <dsp:txXfrm>
        <a:off x="5437785" y="2570526"/>
        <a:ext cx="3668805" cy="22012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B01C-CE6C-4E8F-9FCD-ED5FBCCF3782}">
      <dsp:nvSpPr>
        <dsp:cNvPr id="0" name=""/>
        <dsp:cNvSpPr/>
      </dsp:nvSpPr>
      <dsp:spPr>
        <a:xfrm>
          <a:off x="1464655" y="2917"/>
          <a:ext cx="3565632" cy="213937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/>
              <a:ea typeface="Cambria"/>
            </a:rPr>
            <a:t>Clean the patient’s skin with soap and water or disinfect with 60–70% alcohol prior to the procedure (</a:t>
          </a:r>
          <a:r>
            <a:rPr lang="en-US" sz="1700" kern="1200" err="1"/>
            <a:t>प्रक्रिया</a:t>
          </a:r>
          <a:r>
            <a:rPr lang="en-US" sz="1700" kern="1200"/>
            <a:t> </a:t>
          </a:r>
          <a:r>
            <a:rPr lang="en-US" sz="1700" kern="1200" err="1"/>
            <a:t>शुरू</a:t>
          </a:r>
          <a:r>
            <a:rPr lang="en-US" sz="1700" kern="1200"/>
            <a:t> </a:t>
          </a:r>
          <a:r>
            <a:rPr lang="en-US" sz="1700" kern="1200" err="1"/>
            <a:t>करने</a:t>
          </a:r>
          <a:r>
            <a:rPr lang="en-US" sz="1700" kern="1200"/>
            <a:t> </a:t>
          </a:r>
          <a:r>
            <a:rPr lang="en-US" sz="1700" kern="1200" err="1"/>
            <a:t>से</a:t>
          </a:r>
          <a:r>
            <a:rPr lang="en-US" sz="1700" kern="1200"/>
            <a:t> </a:t>
          </a:r>
          <a:r>
            <a:rPr lang="en-US" sz="1700" kern="1200" err="1"/>
            <a:t>पहले</a:t>
          </a:r>
          <a:r>
            <a:rPr lang="en-US" sz="1700" kern="1200"/>
            <a:t> </a:t>
          </a:r>
          <a:r>
            <a:rPr lang="en-US" sz="1700" kern="1200" err="1"/>
            <a:t>रोगी</a:t>
          </a:r>
          <a:r>
            <a:rPr lang="en-US" sz="1700" kern="1200"/>
            <a:t> </a:t>
          </a:r>
          <a:r>
            <a:rPr lang="en-US" sz="1700" kern="1200" err="1"/>
            <a:t>की</a:t>
          </a:r>
          <a:r>
            <a:rPr lang="en-US" sz="1700" kern="1200"/>
            <a:t> </a:t>
          </a:r>
          <a:r>
            <a:rPr lang="en-US" sz="1700" kern="1200" err="1"/>
            <a:t>त्वचा</a:t>
          </a:r>
          <a:r>
            <a:rPr lang="en-US" sz="1700" kern="1200"/>
            <a:t> </a:t>
          </a:r>
          <a:r>
            <a:rPr lang="en-US" sz="1700" kern="1200" err="1"/>
            <a:t>को</a:t>
          </a:r>
          <a:r>
            <a:rPr lang="en-US" sz="1700" kern="1200"/>
            <a:t> </a:t>
          </a:r>
          <a:r>
            <a:rPr lang="en-US" sz="1700" kern="1200" err="1"/>
            <a:t>साबुन</a:t>
          </a:r>
          <a:r>
            <a:rPr lang="en-US" sz="1700" kern="1200"/>
            <a:t> </a:t>
          </a:r>
          <a:r>
            <a:rPr lang="en-US" sz="1700" kern="1200" err="1"/>
            <a:t>और</a:t>
          </a:r>
          <a:r>
            <a:rPr lang="en-US" sz="1700" kern="1200"/>
            <a:t> </a:t>
          </a:r>
          <a:r>
            <a:rPr lang="en-US" sz="1700" kern="1200" err="1"/>
            <a:t>पानी</a:t>
          </a:r>
          <a:r>
            <a:rPr lang="en-US" sz="1700" kern="1200"/>
            <a:t> </a:t>
          </a:r>
          <a:r>
            <a:rPr lang="en-US" sz="1700" kern="1200" err="1"/>
            <a:t>से</a:t>
          </a:r>
          <a:r>
            <a:rPr lang="en-US" sz="1700" kern="1200"/>
            <a:t> </a:t>
          </a:r>
          <a:r>
            <a:rPr lang="en-US" sz="1700" kern="1200" err="1"/>
            <a:t>साफ</a:t>
          </a:r>
          <a:r>
            <a:rPr lang="en-US" sz="1700" kern="1200"/>
            <a:t> </a:t>
          </a:r>
          <a:r>
            <a:rPr lang="en-US" sz="1700" kern="1200" err="1"/>
            <a:t>करें</a:t>
          </a:r>
          <a:r>
            <a:rPr lang="en-US" sz="1700" kern="1200"/>
            <a:t> </a:t>
          </a:r>
          <a:r>
            <a:rPr lang="en-US" sz="1700" kern="1200" err="1"/>
            <a:t>या</a:t>
          </a:r>
          <a:r>
            <a:rPr lang="en-US" sz="1700" kern="1200"/>
            <a:t> 60–70% </a:t>
          </a:r>
          <a:r>
            <a:rPr lang="en-US" sz="1700" kern="1200" err="1"/>
            <a:t>अल्कोहल</a:t>
          </a:r>
          <a:r>
            <a:rPr lang="en-US" sz="1700" kern="1200"/>
            <a:t> </a:t>
          </a:r>
          <a:r>
            <a:rPr lang="en-US" sz="1700" kern="1200" err="1"/>
            <a:t>से</a:t>
          </a:r>
          <a:r>
            <a:rPr lang="en-US" sz="1700" kern="1200"/>
            <a:t> </a:t>
          </a:r>
          <a:r>
            <a:rPr lang="en-US" sz="1700" kern="1200" err="1"/>
            <a:t>कीटाणुरहित</a:t>
          </a:r>
          <a:r>
            <a:rPr lang="en-US" sz="1700" kern="1200"/>
            <a:t> (disinfect) करें)</a:t>
          </a:r>
          <a:endParaRPr lang="en-IN" sz="1700" kern="1200">
            <a:latin typeface="Cambria"/>
            <a:ea typeface="Cambria"/>
          </a:endParaRPr>
        </a:p>
      </dsp:txBody>
      <dsp:txXfrm>
        <a:off x="1464655" y="2917"/>
        <a:ext cx="3565632" cy="2139379"/>
      </dsp:txXfrm>
    </dsp:sp>
    <dsp:sp modelId="{F45E06EA-88DD-4269-A5DB-143A182D985C}">
      <dsp:nvSpPr>
        <dsp:cNvPr id="0" name=""/>
        <dsp:cNvSpPr/>
      </dsp:nvSpPr>
      <dsp:spPr>
        <a:xfrm>
          <a:off x="5386851" y="2917"/>
          <a:ext cx="3565632" cy="213937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/>
              <a:ea typeface="Cambria"/>
            </a:rPr>
            <a:t>Provide a puncture-resistant sharps container for sharps disposal at the point of care (</a:t>
          </a:r>
          <a:r>
            <a:rPr lang="en-US" sz="1700" kern="1200" err="1"/>
            <a:t>उपयोग</a:t>
          </a:r>
          <a:r>
            <a:rPr lang="en-US" sz="1700" kern="1200"/>
            <a:t> </a:t>
          </a:r>
          <a:r>
            <a:rPr lang="en-US" sz="1700" kern="1200" err="1"/>
            <a:t>की</a:t>
          </a:r>
          <a:r>
            <a:rPr lang="en-US" sz="1700" kern="1200"/>
            <a:t> </a:t>
          </a:r>
          <a:r>
            <a:rPr lang="en-US" sz="1700" kern="1200" err="1"/>
            <a:t>गई</a:t>
          </a:r>
          <a:r>
            <a:rPr lang="en-US" sz="1700" kern="1200"/>
            <a:t> </a:t>
          </a:r>
          <a:r>
            <a:rPr lang="en-US" sz="1700" kern="1200" err="1"/>
            <a:t>सुई</a:t>
          </a:r>
          <a:r>
            <a:rPr lang="en-US" sz="1700" kern="1200"/>
            <a:t> </a:t>
          </a:r>
          <a:r>
            <a:rPr lang="en-US" sz="1700" kern="1200" err="1"/>
            <a:t>या</a:t>
          </a:r>
          <a:r>
            <a:rPr lang="en-US" sz="1700" kern="1200"/>
            <a:t> अन्य तीक्ष्ण वस्तुओं को निस्तारित करने के लिए रोगी देखभाल स्थल पर ही </a:t>
          </a:r>
          <a:r>
            <a:rPr lang="en-US" sz="1700" kern="1200">
              <a:latin typeface="Calibri Light" panose="020F0302020204030204"/>
            </a:rPr>
            <a:t>छेदन-प्रतिरोधी</a:t>
          </a:r>
          <a:r>
            <a:rPr lang="en-US" sz="1700" kern="1200"/>
            <a:t> शार्प्स कंटेनर उपलब्ध कराएँ)</a:t>
          </a:r>
          <a:endParaRPr lang="en-IN" sz="1700" kern="1200">
            <a:latin typeface="Cambria"/>
            <a:ea typeface="Cambria"/>
          </a:endParaRPr>
        </a:p>
      </dsp:txBody>
      <dsp:txXfrm>
        <a:off x="5386851" y="2917"/>
        <a:ext cx="3565632" cy="2139379"/>
      </dsp:txXfrm>
    </dsp:sp>
    <dsp:sp modelId="{49094DB8-45A3-437E-9B74-453EB786982B}">
      <dsp:nvSpPr>
        <dsp:cNvPr id="0" name=""/>
        <dsp:cNvSpPr/>
      </dsp:nvSpPr>
      <dsp:spPr>
        <a:xfrm>
          <a:off x="1464655" y="2498860"/>
          <a:ext cx="3565632" cy="213937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mbria"/>
              <a:ea typeface="Cambria"/>
            </a:rPr>
            <a:t>Not re-cap, bend, break, manipulate or manually remove the needle from the syringe (</a:t>
          </a:r>
          <a:r>
            <a:rPr lang="en-US" sz="1700" kern="1200" dirty="0" err="1"/>
            <a:t>सुई</a:t>
          </a:r>
          <a:r>
            <a:rPr lang="en-US" sz="1700" kern="1200" dirty="0"/>
            <a:t> </a:t>
          </a:r>
          <a:r>
            <a:rPr lang="en-US" sz="1700" kern="1200" dirty="0" err="1"/>
            <a:t>को</a:t>
          </a:r>
          <a:r>
            <a:rPr lang="en-US" sz="1700" kern="1200" dirty="0"/>
            <a:t> </a:t>
          </a:r>
          <a:r>
            <a:rPr lang="en-US" sz="1700" kern="1200" dirty="0" err="1"/>
            <a:t>कभी</a:t>
          </a:r>
          <a:r>
            <a:rPr lang="en-US" sz="1700" kern="1200" dirty="0"/>
            <a:t> </a:t>
          </a:r>
          <a:r>
            <a:rPr lang="en-US" sz="1700" kern="1200" dirty="0" err="1"/>
            <a:t>भी</a:t>
          </a:r>
          <a:r>
            <a:rPr lang="en-US" sz="1700" kern="1200" dirty="0"/>
            <a:t> </a:t>
          </a:r>
          <a:r>
            <a:rPr lang="en-US" sz="1700" kern="1200" dirty="0" err="1"/>
            <a:t>पुनः</a:t>
          </a:r>
          <a:r>
            <a:rPr lang="en-US" sz="1700" kern="1200" dirty="0"/>
            <a:t> </a:t>
          </a:r>
          <a:r>
            <a:rPr lang="en-US" sz="1700" kern="1200" dirty="0" err="1"/>
            <a:t>कैप</a:t>
          </a:r>
          <a:r>
            <a:rPr lang="en-US" sz="1700" kern="1200" dirty="0">
              <a:latin typeface="Calibri Light" panose="020F0302020204030204"/>
            </a:rPr>
            <a:t>,</a:t>
          </a:r>
          <a:r>
            <a:rPr lang="en-US" sz="1700" kern="1200" dirty="0"/>
            <a:t> </a:t>
          </a:r>
          <a:r>
            <a:rPr lang="en-US" sz="1700" kern="1200" dirty="0" err="1"/>
            <a:t>मोड़ें</a:t>
          </a:r>
          <a:r>
            <a:rPr lang="en-US" sz="1700" kern="1200" dirty="0"/>
            <a:t>, </a:t>
          </a:r>
          <a:r>
            <a:rPr lang="en-US" sz="1700" kern="1200" dirty="0" err="1"/>
            <a:t>तोड़ें</a:t>
          </a:r>
          <a:r>
            <a:rPr lang="en-US" sz="1700" kern="1200" dirty="0"/>
            <a:t>, </a:t>
          </a:r>
          <a:r>
            <a:rPr lang="en-US" sz="1700" kern="1200" dirty="0" err="1"/>
            <a:t>हाथ</a:t>
          </a:r>
          <a:r>
            <a:rPr lang="en-US" sz="1700" kern="1200" dirty="0"/>
            <a:t> </a:t>
          </a:r>
          <a:r>
            <a:rPr lang="en-US" sz="1700" kern="1200" dirty="0" err="1"/>
            <a:t>से</a:t>
          </a:r>
          <a:r>
            <a:rPr lang="en-US" sz="1700" kern="1200" dirty="0"/>
            <a:t> </a:t>
          </a:r>
          <a:r>
            <a:rPr lang="en-US" sz="1700" kern="1200" dirty="0" err="1"/>
            <a:t>निकालें</a:t>
          </a:r>
          <a:r>
            <a:rPr lang="en-US" sz="1700" kern="1200" dirty="0"/>
            <a:t> </a:t>
          </a:r>
          <a:r>
            <a:rPr lang="en-US" sz="1700" kern="1200" dirty="0" err="1"/>
            <a:t>या</a:t>
          </a:r>
          <a:r>
            <a:rPr lang="en-US" sz="1700" kern="1200" dirty="0"/>
            <a:t> </a:t>
          </a:r>
          <a:r>
            <a:rPr lang="en-US" sz="1700" kern="1200" dirty="0" err="1"/>
            <a:t>किसी</a:t>
          </a:r>
          <a:r>
            <a:rPr lang="en-US" sz="1700" kern="1200" dirty="0"/>
            <a:t> </a:t>
          </a:r>
          <a:r>
            <a:rPr lang="en-US" sz="1700" kern="1200" dirty="0" err="1"/>
            <a:t>भी</a:t>
          </a:r>
          <a:r>
            <a:rPr lang="en-US" sz="1700" kern="1200" dirty="0"/>
            <a:t> </a:t>
          </a:r>
          <a:r>
            <a:rPr lang="en-US" sz="1700" kern="1200" dirty="0" err="1"/>
            <a:t>प्रकार</a:t>
          </a:r>
          <a:r>
            <a:rPr lang="en-US" sz="1700" kern="1200" dirty="0"/>
            <a:t> </a:t>
          </a:r>
          <a:r>
            <a:rPr lang="en-US" sz="1700" kern="1200" dirty="0" err="1"/>
            <a:t>से</a:t>
          </a:r>
          <a:r>
            <a:rPr lang="en-US" sz="1700" kern="1200" dirty="0"/>
            <a:t> </a:t>
          </a:r>
          <a:r>
            <a:rPr lang="en-US" sz="1700" kern="1200" dirty="0" err="1"/>
            <a:t>छेड़छाड़</a:t>
          </a:r>
          <a:r>
            <a:rPr lang="en-US" sz="1700" kern="1200" dirty="0"/>
            <a:t> न </a:t>
          </a:r>
          <a:r>
            <a:rPr lang="en-US" sz="1700" kern="1200" dirty="0" err="1"/>
            <a:t>करें</a:t>
          </a:r>
          <a:r>
            <a:rPr lang="en-US" sz="1700" kern="1200" dirty="0">
              <a:latin typeface="Calibri Light"/>
              <a:ea typeface="Calibri Light"/>
              <a:cs typeface="Calibri Light"/>
            </a:rPr>
            <a:t>)</a:t>
          </a:r>
          <a:endParaRPr lang="en-IN" sz="1700" kern="1200" dirty="0">
            <a:latin typeface="Cambria"/>
            <a:ea typeface="Cambria"/>
          </a:endParaRPr>
        </a:p>
      </dsp:txBody>
      <dsp:txXfrm>
        <a:off x="1464655" y="2498860"/>
        <a:ext cx="3565632" cy="2139379"/>
      </dsp:txXfrm>
    </dsp:sp>
    <dsp:sp modelId="{4798B4F2-37C8-4E93-B2BE-C5CC4000A20B}">
      <dsp:nvSpPr>
        <dsp:cNvPr id="0" name=""/>
        <dsp:cNvSpPr/>
      </dsp:nvSpPr>
      <dsp:spPr>
        <a:xfrm>
          <a:off x="5386851" y="2498860"/>
          <a:ext cx="3565632" cy="213937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mbria"/>
              <a:ea typeface="Cambria"/>
            </a:rPr>
            <a:t>Discard the sharps container when it is three quarters full, seal it and store it in a secure area (</a:t>
          </a:r>
          <a:r>
            <a:rPr lang="en-US" sz="1700" kern="1200" err="1"/>
            <a:t>जब</a:t>
          </a:r>
          <a:r>
            <a:rPr lang="en-US" sz="1700" kern="1200"/>
            <a:t> </a:t>
          </a:r>
          <a:r>
            <a:rPr lang="en-US" sz="1700" kern="1200" err="1"/>
            <a:t>शार्प्स</a:t>
          </a:r>
          <a:r>
            <a:rPr lang="en-US" sz="1700" kern="1200"/>
            <a:t> </a:t>
          </a:r>
          <a:r>
            <a:rPr lang="en-US" sz="1700" kern="1200" err="1"/>
            <a:t>कंटेनर</a:t>
          </a:r>
          <a:r>
            <a:rPr lang="en-US" sz="1700" kern="1200"/>
            <a:t> </a:t>
          </a:r>
          <a:r>
            <a:rPr lang="en-US" sz="1700" kern="1200" err="1"/>
            <a:t>तीन-चौथाई</a:t>
          </a:r>
          <a:r>
            <a:rPr lang="en-US" sz="1700" kern="1200"/>
            <a:t> </a:t>
          </a:r>
          <a:r>
            <a:rPr lang="en-US" sz="1700" kern="1200" err="1"/>
            <a:t>भर</a:t>
          </a:r>
          <a:r>
            <a:rPr lang="en-US" sz="1700" kern="1200"/>
            <a:t> </a:t>
          </a:r>
          <a:r>
            <a:rPr lang="en-US" sz="1700" kern="1200" err="1"/>
            <a:t>जाए</a:t>
          </a:r>
          <a:r>
            <a:rPr lang="en-US" sz="1700" kern="1200"/>
            <a:t>, </a:t>
          </a:r>
          <a:r>
            <a:rPr lang="en-US" sz="1700" kern="1200" err="1"/>
            <a:t>तो</a:t>
          </a:r>
          <a:r>
            <a:rPr lang="en-US" sz="1700" kern="1200"/>
            <a:t> </a:t>
          </a:r>
          <a:r>
            <a:rPr lang="en-US" sz="1700" kern="1200" err="1"/>
            <a:t>उसे</a:t>
          </a:r>
          <a:r>
            <a:rPr lang="en-US" sz="1700" kern="1200"/>
            <a:t> </a:t>
          </a:r>
          <a:r>
            <a:rPr lang="en-US" sz="1700" kern="1200" err="1"/>
            <a:t>सील</a:t>
          </a:r>
          <a:r>
            <a:rPr lang="en-US" sz="1700" kern="1200"/>
            <a:t> </a:t>
          </a:r>
          <a:r>
            <a:rPr lang="en-US" sz="1700" kern="1200" err="1"/>
            <a:t>कर</a:t>
          </a:r>
          <a:r>
            <a:rPr lang="en-US" sz="1700" kern="1200"/>
            <a:t> </a:t>
          </a:r>
          <a:r>
            <a:rPr lang="en-US" sz="1700" kern="1200" err="1"/>
            <a:t>दें</a:t>
          </a:r>
          <a:r>
            <a:rPr lang="en-US" sz="1700" kern="1200"/>
            <a:t> </a:t>
          </a:r>
          <a:r>
            <a:rPr lang="en-US" sz="1700" kern="1200" err="1"/>
            <a:t>और</a:t>
          </a:r>
          <a:r>
            <a:rPr lang="en-US" sz="1700" kern="1200"/>
            <a:t> </a:t>
          </a:r>
          <a:r>
            <a:rPr lang="en-US" sz="1700" kern="1200" err="1"/>
            <a:t>सुरक्षित</a:t>
          </a:r>
          <a:r>
            <a:rPr lang="en-US" sz="1700" kern="1200"/>
            <a:t> </a:t>
          </a:r>
          <a:r>
            <a:rPr lang="en-US" sz="1700" kern="1200" err="1"/>
            <a:t>स्थान</a:t>
          </a:r>
          <a:r>
            <a:rPr lang="en-US" sz="1700" kern="1200"/>
            <a:t> </a:t>
          </a:r>
          <a:r>
            <a:rPr lang="en-US" sz="1700" kern="1200" err="1"/>
            <a:t>पर</a:t>
          </a:r>
          <a:r>
            <a:rPr lang="en-US" sz="1700" kern="1200"/>
            <a:t> </a:t>
          </a:r>
          <a:r>
            <a:rPr lang="en-US" sz="1700" kern="1200" err="1"/>
            <a:t>संग्रहित</a:t>
          </a:r>
          <a:r>
            <a:rPr lang="en-US" sz="1700" kern="1200"/>
            <a:t> </a:t>
          </a:r>
          <a:r>
            <a:rPr lang="en-US" sz="1700" kern="1200" err="1"/>
            <a:t>करें</a:t>
          </a:r>
          <a:r>
            <a:rPr lang="en-US" sz="1700" kern="1200"/>
            <a:t>)</a:t>
          </a:r>
          <a:endParaRPr lang="en-IN" sz="1700" kern="1200"/>
        </a:p>
      </dsp:txBody>
      <dsp:txXfrm>
        <a:off x="5386851" y="2498860"/>
        <a:ext cx="3565632" cy="213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F4F7E-3225-4032-98F2-A34C8895CE62}" type="datetimeFigureOut">
              <a:rPr lang="en-IN" smtClean="0"/>
              <a:t>09-10-2025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803BB-16BC-47D7-91BC-14E54336B1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236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3D4F-5766-D24B-B2BF-2E1B3BB0A2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F6B71-ACA8-4887-AF34-6EBD0D7AADC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61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13363-A2C6-C030-4E10-9B832868F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D90EB-96EE-E82E-DBFA-053856FD1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1D842-D263-5F20-C050-8B034C3B8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A5446-D045-D6A0-5749-94B342B87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F6B71-ACA8-4887-AF34-6EBD0D7AADC9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70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803BB-16BC-47D7-91BC-14E54336B17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6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803BB-16BC-47D7-91BC-14E54336B173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45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F15E-EB83-5E75-1A8F-46387460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5D5F2-67A7-9524-9113-1DC8E66FD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9AEF-8DAD-B087-0A68-F5DC56DB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FC173-D9A3-721B-A3D9-30BEF569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AF862-8559-44E8-5123-2D95184C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38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B63A-9A7E-AEC1-94C3-36213502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809D1-0002-A71A-678A-68755D025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F56FA-EE45-198C-273B-E9965CDE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B44F4-0B45-3F7D-694F-90B67C6B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0A252-DD67-E83C-6064-822A6E26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9DD37-6919-AC68-0796-5D1494D7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9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AFDC-DA0C-BDD7-BE90-BEA9F4DD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6391C-DFFA-8AE5-4AB6-9C4556D8A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C9AE3-AD58-F734-1C63-53D51D69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D724A-5E86-B5FE-610E-FD4371CA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E1864-0F4F-EA2D-C43C-84F89E69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880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516C7-2096-4BF9-D49A-53E0D2344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E04D5-5067-CB8F-3D78-8267CACB8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95E6-FD97-5E02-9ACB-97280D1F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7935F-3319-C5C3-ABE8-9C6762A3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EE142-0EE6-0135-70DC-B4A72AE4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15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4337-7B66-1B36-2217-047C5CD5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B65C-0101-1EE8-C0AD-A686F330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7716-2D53-EDB6-11D7-0A528B5D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09-10-2025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0FBE-2A41-E043-CDE5-4E12578F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8326-2C6C-BC1E-CD62-3A613C8E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13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B8D7-1EE3-9E5C-EFC2-FEC5D58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93D2D-CB2B-2B1D-8295-0877B9F7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B4F1A-1293-18C0-024F-7593CF6B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F9800-8EC5-5503-F132-343A0594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82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0B83-5215-F1C4-9D9E-260E1287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F5300-6B94-3B83-DF82-7E4DE52A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2C8F2-762B-F4DE-3699-B3E0EB9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6B4BF-CDAF-A0BE-FD41-F5F07E62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CAC5A-9C1C-4652-D8B3-8EEBFCE4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12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C7D4-167A-4C1C-8EAC-3F03E178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B357-5310-B57A-ED4B-D0634D7A4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9586-7761-894B-C0BD-CB8187280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722E0-2167-7EF5-4240-61E191B2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91FDC-AA5F-DE17-89A2-59E8394B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2A827-FD70-EE52-187D-BA823A38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35E9-7DC5-C95C-83A0-407330CB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94F63-A9AB-F63F-4682-08F10EBD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4A75B-BEB3-EB73-3148-F600A7F1C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F503C-9CA2-65ED-18D5-3E8D61693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1B666-525D-AF49-1B9A-B886965B5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B1A8E-29C0-F93D-0053-3B554D30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3E2A4-FB2A-81E2-D7ED-342A8A60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24082-5102-8FE6-41D8-BCB24F4A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40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0AEA-C938-5BA2-1D57-A679861A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8B77-908D-0576-FE5E-CDCF2417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23FF8-7AB3-362C-89A2-55836E76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CBBA4-9E12-6D33-11BA-CA1EE5FD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79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CDE6A-C4ED-0CDD-21C2-590C1BAA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7CE1C-26FB-34E5-213F-B3F24193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E38F-BB94-B85B-85F0-AEB00B7A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002E-BD17-3DF6-A758-5237C946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7575-2231-F3BA-D5E4-565DEE5A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8B0D-1C51-83E7-3894-64C748A96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496C8-B81A-817D-C5CC-3239386B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29-05-2025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762C9-7F34-1325-AD23-4043D56D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BF837-14EA-00E2-8E4B-2480A028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93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55E1A-1A2C-9022-9287-B6BDD993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2A4F4-1496-BDD1-A7FC-2202CC77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9B0A5-C331-81AA-03E3-BABFDC495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29-05-2025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48DC-C83D-BA4F-9662-863C84DD0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254D-86CE-6886-9C63-FEC651FCD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8671-AAE8-4DE2-88BD-9E10025721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233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svg"/><Relationship Id="rId7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s://iris.who.int/server/api/core/bitstreams/0146bfe0-89ac-43f9-b8d2-24b8c62bd6e6/content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32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1.svg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who.int/media/docs/default-source/integrated-health-services-(ihs)/infection-prevention-and-control/hand-hygiene/tools/glove-use-information-leaflet.pdf?sfvrsn=13670aa_10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5.png"/><Relationship Id="rId3" Type="http://schemas.openxmlformats.org/officeDocument/2006/relationships/image" Target="../media/image12.svg"/><Relationship Id="rId7" Type="http://schemas.openxmlformats.org/officeDocument/2006/relationships/image" Target="../media/image15.svg"/><Relationship Id="rId12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30.sv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9.png"/><Relationship Id="rId9" Type="http://schemas.openxmlformats.org/officeDocument/2006/relationships/diagramLayout" Target="../diagrams/layout5.xml"/><Relationship Id="rId14" Type="http://schemas.openxmlformats.org/officeDocument/2006/relationships/hyperlink" Target="https://iris.who.int/server/api/core/bitstreams/0146bfe0-89ac-43f9-b8d2-24b8c62bd6e6/conten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s://iris.who.int/server/api/core/bitstreams/0146bfe0-89ac-43f9-b8d2-24b8c62bd6e6/content" TargetMode="External"/><Relationship Id="rId3" Type="http://schemas.openxmlformats.org/officeDocument/2006/relationships/image" Target="../media/image21.svg"/><Relationship Id="rId7" Type="http://schemas.openxmlformats.org/officeDocument/2006/relationships/image" Target="../media/image22.svg"/><Relationship Id="rId12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36.svg"/><Relationship Id="rId15" Type="http://schemas.openxmlformats.org/officeDocument/2006/relationships/image" Target="../media/image38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29.png"/><Relationship Id="rId9" Type="http://schemas.openxmlformats.org/officeDocument/2006/relationships/diagramLayout" Target="../diagrams/layout6.xm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12" Type="http://schemas.openxmlformats.org/officeDocument/2006/relationships/hyperlink" Target="https://iris.who.int/server/api/core/bitstreams/0146bfe0-89ac-43f9-b8d2-24b8c62bd6e6/content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5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png"/><Relationship Id="rId1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svg"/><Relationship Id="rId7" Type="http://schemas.openxmlformats.org/officeDocument/2006/relationships/diagramColors" Target="../diagrams/colors8.xml"/><Relationship Id="rId12" Type="http://schemas.openxmlformats.org/officeDocument/2006/relationships/hyperlink" Target="https://iris.who.int/server/api/core/bitstreams/0146bfe0-89ac-43f9-b8d2-24b8c62bd6e6/conte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22.svg"/><Relationship Id="rId4" Type="http://schemas.openxmlformats.org/officeDocument/2006/relationships/diagramData" Target="../diagrams/data8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svg"/><Relationship Id="rId7" Type="http://schemas.openxmlformats.org/officeDocument/2006/relationships/diagramColors" Target="../diagrams/colors9.xml"/><Relationship Id="rId12" Type="http://schemas.openxmlformats.org/officeDocument/2006/relationships/hyperlink" Target="https://iris.who.int/server/api/core/bitstreams/0146bfe0-89ac-43f9-b8d2-24b8c62bd6e6/conte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22.svg"/><Relationship Id="rId4" Type="http://schemas.openxmlformats.org/officeDocument/2006/relationships/diagramData" Target="../diagrams/data9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2.svg"/><Relationship Id="rId7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3.jpe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hyperlink" Target="https://iris.who.int/server/api/core/bitstreams/0146bfe0-89ac-43f9-b8d2-24b8c62bd6e6/content" TargetMode="External"/><Relationship Id="rId4" Type="http://schemas.openxmlformats.org/officeDocument/2006/relationships/diagramData" Target="../diagrams/data10.xml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hyperlink" Target="https://iris.who.int/server/api/core/bitstreams/0146bfe0-89ac-43f9-b8d2-24b8c62bd6e6/content" TargetMode="External"/><Relationship Id="rId4" Type="http://schemas.openxmlformats.org/officeDocument/2006/relationships/diagramData" Target="../diagrams/data11.xml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2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1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microsoft.com/office/2007/relationships/diagramDrawing" Target="../diagrams/drawing2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1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4.png"/><Relationship Id="rId5" Type="http://schemas.openxmlformats.org/officeDocument/2006/relationships/image" Target="../media/image22.svg"/><Relationship Id="rId10" Type="http://schemas.microsoft.com/office/2007/relationships/diagramDrawing" Target="../diagrams/drawing3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who.int/media/docs/default-source/patient-safety/how-to-handrub-poster.pdf?sfvrsn=9d2f6e89_11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n.who.int/media/docs/default-source/integrated-health-services-(ihs)/infection-prevention-and-control/your-5-moments-for-hand-hygiene-poster.pdf?sfvrsn=83e2fb0e_21" TargetMode="Externa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dn.who.int/media/docs/default-source/integrated-health-services-(ihs)/clean-hands-2016/hh-surgicala1.pdf?sfvrsn=1280b935_3" TargetMode="Externa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2185069" y="5532343"/>
            <a:ext cx="1569808" cy="1209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6373752" y="5487760"/>
            <a:ext cx="1482017" cy="1279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>
            <a:off x="8362969" y="5485057"/>
            <a:ext cx="1482017" cy="1209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399541" y="5512663"/>
            <a:ext cx="1385987" cy="1209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8443" y="5491609"/>
            <a:ext cx="1569807" cy="1203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0122052" y="5491609"/>
            <a:ext cx="1484773" cy="1132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2322EB-9498-168E-EB3C-D72350F6B5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7330373-0217-36E8-0ECD-A1E815E4A8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72" y="1766454"/>
            <a:ext cx="3700872" cy="3171885"/>
          </a:xfrm>
          <a:prstGeom prst="rect">
            <a:avLst/>
          </a:prstGeom>
        </p:spPr>
      </p:pic>
      <p:pic>
        <p:nvPicPr>
          <p:cNvPr id="12" name="Picture 4" descr="C:\Users\NHSRC\Desktop\1234567.png">
            <a:extLst>
              <a:ext uri="{FF2B5EF4-FFF2-40B4-BE49-F238E27FC236}">
                <a16:creationId xmlns:a16="http://schemas.microsoft.com/office/drawing/2014/main" id="{B58B41FF-52E2-54E6-B01B-451967CC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1" y="135666"/>
            <a:ext cx="1163782" cy="9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HSRC\Desktop\123456.png">
            <a:extLst>
              <a:ext uri="{FF2B5EF4-FFF2-40B4-BE49-F238E27FC236}">
                <a16:creationId xmlns:a16="http://schemas.microsoft.com/office/drawing/2014/main" id="{810F7658-D145-C09A-CDD8-F84C6DB0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644" y="86469"/>
            <a:ext cx="1076045" cy="7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83E3E0-3FE2-59EB-8342-9B5EDECB0533}"/>
              </a:ext>
            </a:extLst>
          </p:cNvPr>
          <p:cNvSpPr txBox="1">
            <a:spLocks/>
          </p:cNvSpPr>
          <p:nvPr/>
        </p:nvSpPr>
        <p:spPr>
          <a:xfrm>
            <a:off x="1575437" y="4095824"/>
            <a:ext cx="4802566" cy="10488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Quality and Patient Safety Division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NHSRC</a:t>
            </a:r>
            <a:br>
              <a:rPr lang="en-US" sz="2000" b="1" dirty="0">
                <a:solidFill>
                  <a:srgbClr val="C00000"/>
                </a:solidFill>
              </a:rPr>
            </a:b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64380D-B749-968E-8B4C-1ED1F144EE79}"/>
              </a:ext>
            </a:extLst>
          </p:cNvPr>
          <p:cNvSpPr/>
          <p:nvPr/>
        </p:nvSpPr>
        <p:spPr>
          <a:xfrm>
            <a:off x="1719686" y="1766454"/>
            <a:ext cx="4514068" cy="2329371"/>
          </a:xfrm>
          <a:custGeom>
            <a:avLst/>
            <a:gdLst/>
            <a:ahLst/>
            <a:cxnLst/>
            <a:rect l="l" t="t" r="r" b="b"/>
            <a:pathLst>
              <a:path w="7521702" h="4360040">
                <a:moveTo>
                  <a:pt x="0" y="0"/>
                </a:moveTo>
                <a:lnTo>
                  <a:pt x="7521702" y="0"/>
                </a:lnTo>
                <a:lnTo>
                  <a:pt x="7521702" y="4360040"/>
                </a:lnTo>
                <a:lnTo>
                  <a:pt x="0" y="4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endParaRPr lang="en-IN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43AD5C6-4881-D74B-6343-9199EE9FA76D}"/>
              </a:ext>
            </a:extLst>
          </p:cNvPr>
          <p:cNvSpPr txBox="1"/>
          <p:nvPr/>
        </p:nvSpPr>
        <p:spPr>
          <a:xfrm>
            <a:off x="1785235" y="1949345"/>
            <a:ext cx="4314043" cy="193835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mbria Bold"/>
                <a:ea typeface="Cambria Bold"/>
                <a:cs typeface="Cambria Bold"/>
                <a:sym typeface="Cambria Bold"/>
              </a:rPr>
              <a:t>INFECTION PREVENTION &amp; CONTROL (IPC) 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ambria Bold"/>
              <a:ea typeface="Cambria Bold"/>
              <a:cs typeface="Cambria Bold"/>
            </a:endParaRPr>
          </a:p>
          <a:p>
            <a:pPr algn="ctr">
              <a:lnSpc>
                <a:spcPts val="5280"/>
              </a:lnSpc>
            </a:pPr>
            <a:r>
              <a:rPr lang="en-US" b="1" dirty="0" err="1"/>
              <a:t>संक्रमण</a:t>
            </a:r>
            <a:r>
              <a:rPr lang="en-US" b="1" dirty="0"/>
              <a:t> </a:t>
            </a:r>
            <a:r>
              <a:rPr lang="en-US" b="1" dirty="0" err="1"/>
              <a:t>निवारण</a:t>
            </a:r>
            <a:r>
              <a:rPr lang="en-US" b="1" dirty="0"/>
              <a:t> </a:t>
            </a:r>
            <a:r>
              <a:rPr lang="en-US" b="1" dirty="0" err="1"/>
              <a:t>एवं</a:t>
            </a:r>
            <a:r>
              <a:rPr lang="en-US" b="1" dirty="0"/>
              <a:t> </a:t>
            </a:r>
            <a:r>
              <a:rPr lang="en-US" b="1" dirty="0" err="1"/>
              <a:t>नियंत्रण</a:t>
            </a:r>
            <a:r>
              <a:rPr lang="en-US" b="1" dirty="0"/>
              <a:t> (</a:t>
            </a:r>
            <a:r>
              <a:rPr lang="en-US" b="1" dirty="0" err="1"/>
              <a:t>आईपीसी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064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D044-BF95-5CF7-D6AE-D778A4CF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729EFB48-C655-2C3A-AE8A-A30724C4C5D4}"/>
              </a:ext>
            </a:extLst>
          </p:cNvPr>
          <p:cNvSpPr/>
          <p:nvPr/>
        </p:nvSpPr>
        <p:spPr>
          <a:xfrm>
            <a:off x="9293095" y="-63503"/>
            <a:ext cx="2962399" cy="1612011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61E022D-13CB-E20C-E4FF-C72BEE5ECACA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1155E-7D46-4317-4900-CD12542A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759" y="263638"/>
            <a:ext cx="6930323" cy="1161263"/>
          </a:xfrm>
          <a:solidFill>
            <a:srgbClr val="666699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</a:rPr>
              <a:t>Personal Protective Equipment </a:t>
            </a:r>
            <a:br>
              <a:rPr lang="en-US" sz="3200" b="1" dirty="0">
                <a:solidFill>
                  <a:schemeClr val="bg1"/>
                </a:solidFill>
                <a:latin typeface="Cambria"/>
                <a:ea typeface="Cambria"/>
                <a:cs typeface="Mangal"/>
              </a:rPr>
            </a:br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  <a:cs typeface="Mangal"/>
              </a:rPr>
              <a:t>                    </a:t>
            </a:r>
            <a:r>
              <a:rPr lang="hi" sz="2100" dirty="0">
                <a:solidFill>
                  <a:srgbClr val="E8EAED"/>
                </a:solidFill>
                <a:latin typeface="Consolas"/>
                <a:ea typeface="Cambria"/>
                <a:cs typeface="Mangal"/>
              </a:rPr>
              <a:t>व्यक्तिगत सुरक्षा उपकरण</a:t>
            </a:r>
            <a:endParaRPr lang="en-I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D49E86C-1769-37C5-63CC-9B108FEBE317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2FF912C-A243-F7CE-380A-22BC8BEBEB46}"/>
              </a:ext>
            </a:extLst>
          </p:cNvPr>
          <p:cNvSpPr/>
          <p:nvPr/>
        </p:nvSpPr>
        <p:spPr>
          <a:xfrm>
            <a:off x="6007047" y="6047260"/>
            <a:ext cx="1494539" cy="742502"/>
          </a:xfrm>
          <a:custGeom>
            <a:avLst/>
            <a:gdLst/>
            <a:ahLst/>
            <a:cxnLst/>
            <a:rect l="l" t="t" r="r" b="b"/>
            <a:pathLst>
              <a:path w="1494539" h="742502">
                <a:moveTo>
                  <a:pt x="0" y="0"/>
                </a:moveTo>
                <a:lnTo>
                  <a:pt x="1494539" y="0"/>
                </a:lnTo>
                <a:lnTo>
                  <a:pt x="1494539" y="742502"/>
                </a:lnTo>
                <a:lnTo>
                  <a:pt x="0" y="742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66E7E-7532-4960-A7C0-FF3629A45D69}"/>
              </a:ext>
            </a:extLst>
          </p:cNvPr>
          <p:cNvSpPr txBox="1"/>
          <p:nvPr/>
        </p:nvSpPr>
        <p:spPr>
          <a:xfrm>
            <a:off x="406507" y="1832524"/>
            <a:ext cx="4861914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mbria"/>
                <a:ea typeface="Cambria"/>
              </a:rPr>
              <a:t>• Gloves/ </a:t>
            </a:r>
            <a:r>
              <a:rPr lang="en-US" sz="2400" err="1">
                <a:ea typeface="+mn-lt"/>
                <a:cs typeface="+mn-lt"/>
              </a:rPr>
              <a:t>दस्ताने</a:t>
            </a:r>
            <a:r>
              <a:rPr lang="en-US" sz="2400">
                <a:ea typeface="+mn-lt"/>
                <a:cs typeface="+mn-lt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>
                <a:latin typeface="Cambria"/>
                <a:ea typeface="Cambria"/>
              </a:rPr>
              <a:t> • Face masks/ </a:t>
            </a:r>
            <a:r>
              <a:rPr lang="en-US" sz="2400" err="1">
                <a:ea typeface="+mn-lt"/>
                <a:cs typeface="+mn-lt"/>
              </a:rPr>
              <a:t>चेहरे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का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मास्क</a:t>
            </a:r>
            <a:r>
              <a:rPr lang="en-US" sz="2400">
                <a:ea typeface="+mn-lt"/>
                <a:cs typeface="+mn-lt"/>
              </a:rPr>
              <a:t> </a:t>
            </a:r>
          </a:p>
          <a:p>
            <a:r>
              <a:rPr lang="en-US" sz="2400">
                <a:latin typeface="Cambria"/>
                <a:ea typeface="Cambria"/>
              </a:rPr>
              <a:t>• Aprons/ </a:t>
            </a:r>
            <a:r>
              <a:rPr lang="en-US" sz="2400" err="1">
                <a:ea typeface="+mn-lt"/>
                <a:cs typeface="+mn-lt"/>
              </a:rPr>
              <a:t>एप्रन</a:t>
            </a:r>
            <a:r>
              <a:rPr lang="en-US" sz="2400">
                <a:ea typeface="+mn-lt"/>
                <a:cs typeface="+mn-lt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>
                <a:latin typeface="Cambria"/>
                <a:ea typeface="Cambria"/>
              </a:rPr>
              <a:t> • Gowns/ </a:t>
            </a:r>
            <a:r>
              <a:rPr lang="en-US" sz="2400" err="1">
                <a:ea typeface="+mn-lt"/>
                <a:cs typeface="+mn-lt"/>
              </a:rPr>
              <a:t>गाउन</a:t>
            </a:r>
            <a:r>
              <a:rPr lang="en-US" sz="2400">
                <a:ea typeface="+mn-lt"/>
                <a:cs typeface="+mn-lt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>
                <a:latin typeface="Cambria"/>
                <a:ea typeface="Cambria"/>
              </a:rPr>
              <a:t> • Eye wear/ </a:t>
            </a:r>
            <a:r>
              <a:rPr lang="en-US" sz="2400" err="1">
                <a:ea typeface="+mn-lt"/>
                <a:cs typeface="+mn-lt"/>
              </a:rPr>
              <a:t>आँखों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का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चश्मा</a:t>
            </a:r>
            <a:r>
              <a:rPr lang="en-US" sz="2400">
                <a:ea typeface="+mn-lt"/>
                <a:cs typeface="+mn-lt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>
                <a:latin typeface="Cambria"/>
                <a:ea typeface="Cambria"/>
              </a:rPr>
              <a:t> • Boots/ </a:t>
            </a:r>
            <a:r>
              <a:rPr lang="en-US" sz="2400" err="1">
                <a:ea typeface="+mn-lt"/>
                <a:cs typeface="+mn-lt"/>
              </a:rPr>
              <a:t>जूते</a:t>
            </a:r>
            <a:r>
              <a:rPr lang="en-US" sz="2400">
                <a:ea typeface="+mn-lt"/>
                <a:cs typeface="+mn-lt"/>
              </a:rPr>
              <a:t> / </a:t>
            </a:r>
            <a:r>
              <a:rPr lang="en-US" sz="2400" err="1">
                <a:ea typeface="+mn-lt"/>
                <a:cs typeface="+mn-lt"/>
              </a:rPr>
              <a:t>बूट</a:t>
            </a:r>
          </a:p>
          <a:p>
            <a:r>
              <a:rPr lang="en-US" sz="2400">
                <a:latin typeface="Cambria"/>
                <a:ea typeface="Cambria"/>
              </a:rPr>
              <a:t>• Shoe cover/ </a:t>
            </a:r>
            <a:r>
              <a:rPr lang="en-US" sz="2400" err="1">
                <a:ea typeface="+mn-lt"/>
                <a:cs typeface="+mn-lt"/>
              </a:rPr>
              <a:t>जूता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कवर</a:t>
            </a:r>
            <a:r>
              <a:rPr lang="en-US" sz="2400">
                <a:ea typeface="+mn-lt"/>
                <a:cs typeface="+mn-lt"/>
              </a:rPr>
              <a:t> </a:t>
            </a:r>
          </a:p>
          <a:p>
            <a:r>
              <a:rPr lang="en-US" sz="2400">
                <a:latin typeface="Cambria"/>
                <a:ea typeface="Cambria"/>
              </a:rPr>
              <a:t>• Caps/Hair cover/ </a:t>
            </a:r>
            <a:r>
              <a:rPr lang="en-US" sz="2400" err="1">
                <a:ea typeface="+mn-lt"/>
                <a:cs typeface="+mn-lt"/>
              </a:rPr>
              <a:t>टोपी</a:t>
            </a:r>
            <a:r>
              <a:rPr lang="en-US" sz="2400">
                <a:ea typeface="+mn-lt"/>
                <a:cs typeface="+mn-lt"/>
              </a:rPr>
              <a:t> / </a:t>
            </a:r>
            <a:r>
              <a:rPr lang="en-US" sz="2400" err="1">
                <a:ea typeface="+mn-lt"/>
                <a:cs typeface="+mn-lt"/>
              </a:rPr>
              <a:t>बाल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कवर</a:t>
            </a:r>
            <a:r>
              <a:rPr lang="en-US" sz="2400">
                <a:ea typeface="+mn-lt"/>
                <a:cs typeface="+mn-lt"/>
              </a:rPr>
              <a:t> </a:t>
            </a:r>
          </a:p>
          <a:p>
            <a:r>
              <a:rPr lang="en-US" sz="2400">
                <a:latin typeface="Cambria"/>
                <a:ea typeface="Cambria"/>
              </a:rPr>
              <a:t>• Eye protection wherever required/ </a:t>
            </a:r>
            <a:r>
              <a:rPr lang="en-US" sz="2400" err="1">
                <a:ea typeface="+mn-lt"/>
                <a:cs typeface="+mn-lt"/>
              </a:rPr>
              <a:t>जहाँ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आवश्यकता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हो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वहाँ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आँखों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की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सुरक्षा</a:t>
            </a:r>
            <a:r>
              <a:rPr lang="en-US" sz="2400">
                <a:ea typeface="+mn-lt"/>
                <a:cs typeface="+mn-lt"/>
              </a:rPr>
              <a:t> </a:t>
            </a: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D9813B1-EA5D-9CC6-EFDA-6F0013E59ABD}"/>
              </a:ext>
            </a:extLst>
          </p:cNvPr>
          <p:cNvGrpSpPr>
            <a:grpSpLocks noChangeAspect="1"/>
          </p:cNvGrpSpPr>
          <p:nvPr/>
        </p:nvGrpSpPr>
        <p:grpSpPr>
          <a:xfrm>
            <a:off x="5463251" y="1923033"/>
            <a:ext cx="6636837" cy="3982024"/>
            <a:chOff x="0" y="0"/>
            <a:chExt cx="7252437" cy="5098821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20A7066-1AC1-443F-C5F4-D71CC660720D}"/>
                </a:ext>
              </a:extLst>
            </p:cNvPr>
            <p:cNvSpPr/>
            <p:nvPr/>
          </p:nvSpPr>
          <p:spPr>
            <a:xfrm>
              <a:off x="0" y="0"/>
              <a:ext cx="7252462" cy="5098796"/>
            </a:xfrm>
            <a:custGeom>
              <a:avLst/>
              <a:gdLst/>
              <a:ahLst/>
              <a:cxnLst/>
              <a:rect l="l" t="t" r="r" b="b"/>
              <a:pathLst>
                <a:path w="7252462" h="5098796">
                  <a:moveTo>
                    <a:pt x="0" y="0"/>
                  </a:moveTo>
                  <a:lnTo>
                    <a:pt x="0" y="5098796"/>
                  </a:lnTo>
                  <a:lnTo>
                    <a:pt x="7252462" y="5098796"/>
                  </a:lnTo>
                  <a:lnTo>
                    <a:pt x="7252462" y="0"/>
                  </a:lnTo>
                  <a:close/>
                </a:path>
              </a:pathLst>
            </a:custGeom>
            <a:blipFill>
              <a:blip r:embed="rId8"/>
              <a:stretch>
                <a:fillRect b="-2"/>
              </a:stretch>
            </a:blipFill>
            <a:ln>
              <a:solidFill>
                <a:srgbClr val="0070C0"/>
              </a:solidFill>
            </a:ln>
          </p:spPr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2B06547-86FF-00C9-7094-ECA1E2EC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978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E1A87812-C77B-5107-B9F4-D5EB94735E3D}"/>
              </a:ext>
            </a:extLst>
          </p:cNvPr>
          <p:cNvSpPr/>
          <p:nvPr/>
        </p:nvSpPr>
        <p:spPr>
          <a:xfrm>
            <a:off x="-82829" y="-131962"/>
            <a:ext cx="12357658" cy="7129662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29621-BC35-C3CA-4633-7DA5A949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54" y="1298312"/>
            <a:ext cx="3751277" cy="8373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Gloves/ </a:t>
            </a:r>
            <a:br>
              <a:rPr lang="en-US" sz="4800" b="1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  <a:cs typeface="Calibri"/>
              </a:rPr>
            </a:br>
            <a:r>
              <a:rPr lang="en-US" sz="4000" b="1" err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दस्ताने</a:t>
            </a:r>
            <a:br>
              <a:rPr lang="en-US" sz="4000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</a:br>
            <a:endParaRPr lang="en-IN" sz="4800" b="1" err="1">
              <a:solidFill>
                <a:schemeClr val="accent1">
                  <a:lumMod val="76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17391-5478-06F1-1DD0-BE27FA0C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09-10-2025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2DA2C-75D7-6AC7-BA20-6E6CFF0D3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480" y="2755390"/>
            <a:ext cx="2488557" cy="2603372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047DB348-2E73-5339-932A-7F0D7E73070E}"/>
              </a:ext>
            </a:extLst>
          </p:cNvPr>
          <p:cNvSpPr/>
          <p:nvPr/>
        </p:nvSpPr>
        <p:spPr>
          <a:xfrm>
            <a:off x="-873" y="-873"/>
            <a:ext cx="1234011" cy="1298155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2332983-5B69-8B02-E5B4-1DA4F5236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627717"/>
              </p:ext>
            </p:extLst>
          </p:nvPr>
        </p:nvGraphicFramePr>
        <p:xfrm>
          <a:off x="400052" y="684434"/>
          <a:ext cx="8288437" cy="59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74E01A19-4830-0B37-0AC7-3EA6C25BE71A}"/>
              </a:ext>
            </a:extLst>
          </p:cNvPr>
          <p:cNvSpPr txBox="1"/>
          <p:nvPr/>
        </p:nvSpPr>
        <p:spPr>
          <a:xfrm>
            <a:off x="9824434" y="6259618"/>
            <a:ext cx="18668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ea typeface="Calibri"/>
                <a:cs typeface="Calibri"/>
                <a:hlinkClick r:id="rId13"/>
              </a:rPr>
              <a:t>WHO Guideline</a:t>
            </a:r>
            <a:endParaRPr lang="en-IN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41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2F2B-A6F3-D528-B6EC-67BFCB71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803CB4B-9E3A-3D79-E0C4-442A196AB840}"/>
              </a:ext>
            </a:extLst>
          </p:cNvPr>
          <p:cNvSpPr/>
          <p:nvPr/>
        </p:nvSpPr>
        <p:spPr>
          <a:xfrm>
            <a:off x="-126129" y="-869"/>
            <a:ext cx="12402503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B0B8B-9B6A-F399-ECF0-4C2334022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" y="90789"/>
            <a:ext cx="5923177" cy="6269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A7494D-54FA-C8D8-FBE6-927776D56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86" y="628070"/>
            <a:ext cx="6011120" cy="6045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1940D3-7062-A37E-E449-F60F6CB3B0B8}"/>
              </a:ext>
            </a:extLst>
          </p:cNvPr>
          <p:cNvSpPr txBox="1"/>
          <p:nvPr/>
        </p:nvSpPr>
        <p:spPr>
          <a:xfrm>
            <a:off x="6518045" y="165945"/>
            <a:ext cx="497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 of Donning Sterile Gloves</a:t>
            </a:r>
            <a:endParaRPr lang="en-IN" sz="2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43D09-2D9F-2525-3BA4-2CA120137959}"/>
              </a:ext>
            </a:extLst>
          </p:cNvPr>
          <p:cNvSpPr txBox="1"/>
          <p:nvPr/>
        </p:nvSpPr>
        <p:spPr>
          <a:xfrm>
            <a:off x="1472510" y="6356309"/>
            <a:ext cx="29767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ea typeface="Calibri"/>
                <a:cs typeface="Calibri"/>
                <a:hlinkClick r:id="rId6"/>
              </a:rPr>
              <a:t>WHO-Glove Use information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27A00-F7B7-0F40-27F3-DCC4766D6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777F8E05-C251-7482-585E-2B49A02D38F4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BA188-3393-D744-76DC-BB8E94BA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668" y="371056"/>
            <a:ext cx="3353217" cy="837335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Gown</a:t>
            </a:r>
            <a:r>
              <a:rPr lang="en-IN" sz="4800" b="1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/ </a:t>
            </a:r>
            <a:r>
              <a:rPr lang="en-US" sz="3600" b="1" err="1">
                <a:solidFill>
                  <a:srgbClr val="2F5496"/>
                </a:solidFill>
                <a:latin typeface="Calibri"/>
                <a:ea typeface="Calibri"/>
                <a:cs typeface="Calibri"/>
              </a:rPr>
              <a:t>गाउन</a:t>
            </a:r>
            <a:endParaRPr lang="en-IN" sz="4800" b="1" err="1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CC25-990F-1EC0-D90C-2C997C2C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8CE64777-3A6A-315A-39FF-AA1F5164A1A7}"/>
              </a:ext>
            </a:extLst>
          </p:cNvPr>
          <p:cNvSpPr/>
          <p:nvPr/>
        </p:nvSpPr>
        <p:spPr>
          <a:xfrm>
            <a:off x="4155351" y="6075602"/>
            <a:ext cx="1494539" cy="742502"/>
          </a:xfrm>
          <a:custGeom>
            <a:avLst/>
            <a:gdLst/>
            <a:ahLst/>
            <a:cxnLst/>
            <a:rect l="l" t="t" r="r" b="b"/>
            <a:pathLst>
              <a:path w="1494539" h="742502">
                <a:moveTo>
                  <a:pt x="0" y="0"/>
                </a:moveTo>
                <a:lnTo>
                  <a:pt x="1494539" y="0"/>
                </a:lnTo>
                <a:lnTo>
                  <a:pt x="1494539" y="742502"/>
                </a:lnTo>
                <a:lnTo>
                  <a:pt x="0" y="742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082B8AF7-0ABC-523D-EAF1-82B0AF8A9022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D6DCECC-C1CA-E83E-A7CD-76569AA80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683620"/>
              </p:ext>
            </p:extLst>
          </p:nvPr>
        </p:nvGraphicFramePr>
        <p:xfrm>
          <a:off x="409136" y="1208391"/>
          <a:ext cx="7185168" cy="496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D9680FE-3F16-2B06-D54D-BA8BAC5179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r="15728"/>
          <a:stretch>
            <a:fillRect/>
          </a:stretch>
        </p:blipFill>
        <p:spPr>
          <a:xfrm>
            <a:off x="7713722" y="178047"/>
            <a:ext cx="4028136" cy="64979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3065E8-1AD2-61E3-FEC0-E4CE7082480C}"/>
              </a:ext>
            </a:extLst>
          </p:cNvPr>
          <p:cNvSpPr txBox="1"/>
          <p:nvPr/>
        </p:nvSpPr>
        <p:spPr>
          <a:xfrm>
            <a:off x="2156809" y="6353955"/>
            <a:ext cx="1637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ea typeface="Calibri"/>
                <a:cs typeface="Calibri"/>
                <a:hlinkClick r:id="rId14"/>
              </a:rPr>
              <a:t>WHO Guideline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7584D-0D63-67F2-4D70-8FC723004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C1488F51-AB84-5906-6818-9FD9CB9C48CB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hi-IN">
              <a:ea typeface="Calibri"/>
              <a:cs typeface="Mang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F993-E9E1-5E5F-ED8A-D8915F5E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70" y="574737"/>
            <a:ext cx="8295952" cy="837335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Medical Masks/ </a:t>
            </a:r>
            <a:r>
              <a:rPr lang="en-US" sz="3600" b="1" err="1">
                <a:solidFill>
                  <a:srgbClr val="2F5496"/>
                </a:solidFill>
                <a:latin typeface="Calibri"/>
                <a:ea typeface="Calibri"/>
                <a:cs typeface="Calibri"/>
              </a:rPr>
              <a:t>मेडिकल</a:t>
            </a:r>
            <a:r>
              <a:rPr lang="en-US" sz="3600" b="1">
                <a:solidFill>
                  <a:srgbClr val="2F5496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3600" b="1" err="1">
                <a:solidFill>
                  <a:srgbClr val="2F5496"/>
                </a:solidFill>
                <a:latin typeface="Calibri"/>
                <a:ea typeface="Calibri"/>
                <a:cs typeface="Calibri"/>
              </a:rPr>
              <a:t>मास्क</a:t>
            </a:r>
            <a:endParaRPr lang="en-US" sz="360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4800" b="1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399D-4F51-17E4-618B-EC476C9A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09-10-2025</a:t>
            </a:r>
            <a:endParaRPr lang="en-IN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7C08036-F66E-E813-9623-DF2FBD1F0ED6}"/>
              </a:ext>
            </a:extLst>
          </p:cNvPr>
          <p:cNvSpPr/>
          <p:nvPr/>
        </p:nvSpPr>
        <p:spPr>
          <a:xfrm>
            <a:off x="4155351" y="6075602"/>
            <a:ext cx="1494539" cy="742502"/>
          </a:xfrm>
          <a:custGeom>
            <a:avLst/>
            <a:gdLst/>
            <a:ahLst/>
            <a:cxnLst/>
            <a:rect l="l" t="t" r="r" b="b"/>
            <a:pathLst>
              <a:path w="1494539" h="742502">
                <a:moveTo>
                  <a:pt x="0" y="0"/>
                </a:moveTo>
                <a:lnTo>
                  <a:pt x="1494539" y="0"/>
                </a:lnTo>
                <a:lnTo>
                  <a:pt x="1494539" y="742502"/>
                </a:lnTo>
                <a:lnTo>
                  <a:pt x="0" y="742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D35364B-FEC8-5030-86A3-FFC5884FBA9E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7A3DA6-1264-C1D4-90DC-F2401974A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94048"/>
              </p:ext>
            </p:extLst>
          </p:nvPr>
        </p:nvGraphicFramePr>
        <p:xfrm>
          <a:off x="5017336" y="1087330"/>
          <a:ext cx="6872395" cy="527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C35B46A-B5E1-6531-D3EB-C8469EBAEB92}"/>
              </a:ext>
            </a:extLst>
          </p:cNvPr>
          <p:cNvSpPr txBox="1"/>
          <p:nvPr/>
        </p:nvSpPr>
        <p:spPr>
          <a:xfrm>
            <a:off x="10405459" y="6363480"/>
            <a:ext cx="1637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>
                <a:ea typeface="Calibri"/>
                <a:cs typeface="Calibri"/>
                <a:hlinkClick r:id="rId13"/>
              </a:rPr>
              <a:t>WHO Guideline</a:t>
            </a:r>
            <a:endParaRPr lang="en-US"/>
          </a:p>
        </p:txBody>
      </p:sp>
      <p:pic>
        <p:nvPicPr>
          <p:cNvPr id="297" name="Picture 296" descr="A person wearing a mask&#10;&#10;AI-generated content may be incorrect.">
            <a:extLst>
              <a:ext uri="{FF2B5EF4-FFF2-40B4-BE49-F238E27FC236}">
                <a16:creationId xmlns:a16="http://schemas.microsoft.com/office/drawing/2014/main" id="{C6378749-15BE-F24E-C16E-C882462229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352" y="1212731"/>
            <a:ext cx="4132997" cy="2624208"/>
          </a:xfrm>
          <a:prstGeom prst="rect">
            <a:avLst/>
          </a:prstGeom>
        </p:spPr>
      </p:pic>
      <p:pic>
        <p:nvPicPr>
          <p:cNvPr id="298" name="Picture 297" descr="A cartoon of a person wearing a face mask&#10;&#10;AI-generated content may be incorrect.">
            <a:extLst>
              <a:ext uri="{FF2B5EF4-FFF2-40B4-BE49-F238E27FC236}">
                <a16:creationId xmlns:a16="http://schemas.microsoft.com/office/drawing/2014/main" id="{084C3E26-6BB9-27A7-9AC9-AFD40A309C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6689" y="3878718"/>
            <a:ext cx="2337669" cy="24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0E093-22D2-F6F9-CCC3-1522AA2C5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E8D403-0F9C-6F34-1B9F-7B4893A43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47046"/>
              </p:ext>
            </p:extLst>
          </p:nvPr>
        </p:nvGraphicFramePr>
        <p:xfrm>
          <a:off x="316705" y="1194825"/>
          <a:ext cx="8824945" cy="538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EFBB0C-3C93-1AF0-61F9-EA23D85C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044" y="361452"/>
            <a:ext cx="6092525" cy="8373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ambria"/>
                <a:ea typeface="Cambria"/>
              </a:rPr>
              <a:t>Eye Protection /</a:t>
            </a:r>
            <a:endParaRPr lang="en-IN" sz="48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761E-664F-FA42-49E4-C443FDAA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8B079848-12A3-5E05-7F4E-2A001273A0AA}"/>
              </a:ext>
            </a:extLst>
          </p:cNvPr>
          <p:cNvSpPr/>
          <p:nvPr/>
        </p:nvSpPr>
        <p:spPr>
          <a:xfrm>
            <a:off x="4155351" y="6075602"/>
            <a:ext cx="1494539" cy="742502"/>
          </a:xfrm>
          <a:custGeom>
            <a:avLst/>
            <a:gdLst/>
            <a:ahLst/>
            <a:cxnLst/>
            <a:rect l="l" t="t" r="r" b="b"/>
            <a:pathLst>
              <a:path w="1494539" h="742502">
                <a:moveTo>
                  <a:pt x="0" y="0"/>
                </a:moveTo>
                <a:lnTo>
                  <a:pt x="1494539" y="0"/>
                </a:lnTo>
                <a:lnTo>
                  <a:pt x="1494539" y="742502"/>
                </a:lnTo>
                <a:lnTo>
                  <a:pt x="0" y="742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F64EAA1C-4550-4D20-C243-991D752D38F9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43948C-716D-E39F-7B3E-DC792F6787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9731" y="2023110"/>
            <a:ext cx="2734302" cy="3611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4DD486-7D24-D0CB-123C-5331AF69C2C4}"/>
              </a:ext>
            </a:extLst>
          </p:cNvPr>
          <p:cNvSpPr txBox="1"/>
          <p:nvPr/>
        </p:nvSpPr>
        <p:spPr>
          <a:xfrm>
            <a:off x="10234009" y="6392055"/>
            <a:ext cx="1637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ea typeface="Calibri"/>
                <a:cs typeface="Calibri"/>
                <a:hlinkClick r:id="rId12"/>
              </a:rPr>
              <a:t>WHO Guideline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839059-6F39-7676-F31A-14D650B28CF9}"/>
              </a:ext>
            </a:extLst>
          </p:cNvPr>
          <p:cNvSpPr txBox="1"/>
          <p:nvPr/>
        </p:nvSpPr>
        <p:spPr>
          <a:xfrm>
            <a:off x="7433416" y="514720"/>
            <a:ext cx="37382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नेत्र</a:t>
            </a:r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सुरक्षा</a:t>
            </a:r>
            <a:endParaRPr lang="en-US" sz="32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37" name="Freeform 2">
            <a:extLst>
              <a:ext uri="{FF2B5EF4-FFF2-40B4-BE49-F238E27FC236}">
                <a16:creationId xmlns:a16="http://schemas.microsoft.com/office/drawing/2014/main" id="{B29AE77A-9D23-A28B-D126-E26394DAC240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387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A6B8F1C-DEBE-8626-A13D-F84E76A4F01A}"/>
              </a:ext>
            </a:extLst>
          </p:cNvPr>
          <p:cNvSpPr/>
          <p:nvPr/>
        </p:nvSpPr>
        <p:spPr>
          <a:xfrm>
            <a:off x="9293095" y="-63503"/>
            <a:ext cx="2962399" cy="1612011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94650-DC48-ADA3-1847-C7EABDDA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286472"/>
            <a:ext cx="11617036" cy="6116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Donning and Doffing of Personal Protective Equipment </a:t>
            </a:r>
            <a:endParaRPr lang="en-IN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180B809-B4A4-536C-746D-41837564161E}"/>
              </a:ext>
            </a:extLst>
          </p:cNvPr>
          <p:cNvSpPr/>
          <p:nvPr/>
        </p:nvSpPr>
        <p:spPr>
          <a:xfrm>
            <a:off x="477981" y="1046459"/>
            <a:ext cx="11378045" cy="5219259"/>
          </a:xfrm>
          <a:custGeom>
            <a:avLst/>
            <a:gdLst/>
            <a:ahLst/>
            <a:cxnLst/>
            <a:rect l="l" t="t" r="r" b="b"/>
            <a:pathLst>
              <a:path w="8656701" h="5571106">
                <a:moveTo>
                  <a:pt x="0" y="0"/>
                </a:moveTo>
                <a:lnTo>
                  <a:pt x="8656701" y="0"/>
                </a:lnTo>
                <a:lnTo>
                  <a:pt x="8656701" y="5571106"/>
                </a:lnTo>
                <a:lnTo>
                  <a:pt x="0" y="5571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A7E27CBC-21E3-3505-E262-BE657F070FAE}"/>
              </a:ext>
            </a:extLst>
          </p:cNvPr>
          <p:cNvSpPr/>
          <p:nvPr/>
        </p:nvSpPr>
        <p:spPr>
          <a:xfrm>
            <a:off x="-103909" y="-63499"/>
            <a:ext cx="12359407" cy="6994235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7E7C504-7877-205F-6128-57B68C85F27F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486AD3-2D42-F1D0-6C19-60D1DF13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845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E42AE-95FB-5EAA-F209-EBEAF377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93" y="6440132"/>
            <a:ext cx="2743200" cy="365125"/>
          </a:xfrm>
        </p:spPr>
        <p:txBody>
          <a:bodyPr/>
          <a:lstStyle/>
          <a:p>
            <a:r>
              <a:rPr lang="en-US" dirty="0"/>
              <a:t>09-10-2025</a:t>
            </a:r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4E080A-0AE5-4A67-5635-7DDC68232090}"/>
              </a:ext>
            </a:extLst>
          </p:cNvPr>
          <p:cNvSpPr txBox="1">
            <a:spLocks/>
          </p:cNvSpPr>
          <p:nvPr/>
        </p:nvSpPr>
        <p:spPr>
          <a:xfrm>
            <a:off x="2978455" y="343390"/>
            <a:ext cx="5818304" cy="528245"/>
          </a:xfrm>
          <a:prstGeom prst="rect">
            <a:avLst/>
          </a:prstGeom>
          <a:solidFill>
            <a:srgbClr val="666699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 Injections &amp; Sharp Injury</a:t>
            </a:r>
            <a:endParaRPr lang="en-IN" sz="32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A6F6907-A3DD-E384-0495-115C76AFAF65}"/>
              </a:ext>
            </a:extLst>
          </p:cNvPr>
          <p:cNvSpPr/>
          <p:nvPr/>
        </p:nvSpPr>
        <p:spPr>
          <a:xfrm>
            <a:off x="-166539" y="-63499"/>
            <a:ext cx="12359407" cy="6994235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0F20D28-A0FB-17B4-09B7-E5F24C050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881637"/>
              </p:ext>
            </p:extLst>
          </p:nvPr>
        </p:nvGraphicFramePr>
        <p:xfrm>
          <a:off x="-166539" y="1716694"/>
          <a:ext cx="10508691" cy="477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reeform 2">
            <a:extLst>
              <a:ext uri="{FF2B5EF4-FFF2-40B4-BE49-F238E27FC236}">
                <a16:creationId xmlns:a16="http://schemas.microsoft.com/office/drawing/2014/main" id="{B1A6539E-CEF7-A67D-7AD4-0205B091F068}"/>
              </a:ext>
            </a:extLst>
          </p:cNvPr>
          <p:cNvSpPr/>
          <p:nvPr/>
        </p:nvSpPr>
        <p:spPr>
          <a:xfrm>
            <a:off x="-91956" y="-59278"/>
            <a:ext cx="1588499" cy="1336103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F674835-9F9B-9C68-EA61-627545A815CC}"/>
              </a:ext>
            </a:extLst>
          </p:cNvPr>
          <p:cNvSpPr/>
          <p:nvPr/>
        </p:nvSpPr>
        <p:spPr>
          <a:xfrm>
            <a:off x="9347588" y="110732"/>
            <a:ext cx="2705698" cy="1336103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4440DC-F915-29AD-1121-0330FEDA78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3034" y="1569489"/>
            <a:ext cx="2577777" cy="41200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4721D7-35B1-4433-3FE0-87C14D764CD6}"/>
              </a:ext>
            </a:extLst>
          </p:cNvPr>
          <p:cNvSpPr txBox="1"/>
          <p:nvPr/>
        </p:nvSpPr>
        <p:spPr>
          <a:xfrm>
            <a:off x="9880589" y="6132037"/>
            <a:ext cx="1637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>
                <a:ea typeface="Calibri"/>
                <a:cs typeface="Calibri"/>
                <a:hlinkClick r:id="rId12"/>
              </a:rPr>
              <a:t>WHO Guideline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2DCB86-DD16-A82C-7495-A6F78CAC31C6}"/>
              </a:ext>
            </a:extLst>
          </p:cNvPr>
          <p:cNvSpPr txBox="1"/>
          <p:nvPr/>
        </p:nvSpPr>
        <p:spPr>
          <a:xfrm>
            <a:off x="2591210" y="860164"/>
            <a:ext cx="67204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       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सुरक्षित</a:t>
            </a:r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इंजेक्शन</a:t>
            </a:r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और</a:t>
            </a:r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तेज</a:t>
            </a:r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चोटें</a:t>
            </a:r>
            <a:endParaRPr lang="en-US" sz="32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39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6F216-62E3-BE25-B53B-2778A2DC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1264-B9CD-9F8A-DF5E-DE6F26E4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255" y="6426300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55F4C-D421-15CB-4333-8436AD889067}"/>
              </a:ext>
            </a:extLst>
          </p:cNvPr>
          <p:cNvSpPr txBox="1">
            <a:spLocks/>
          </p:cNvSpPr>
          <p:nvPr/>
        </p:nvSpPr>
        <p:spPr>
          <a:xfrm>
            <a:off x="2978455" y="343390"/>
            <a:ext cx="5818304" cy="528245"/>
          </a:xfrm>
          <a:prstGeom prst="rect">
            <a:avLst/>
          </a:prstGeom>
          <a:solidFill>
            <a:srgbClr val="666699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 Injections &amp; Sharp Injury</a:t>
            </a:r>
            <a:endParaRPr lang="en-IN" sz="32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27E07A7-F4BE-70E7-ED86-1A67E2A80886}"/>
              </a:ext>
            </a:extLst>
          </p:cNvPr>
          <p:cNvSpPr/>
          <p:nvPr/>
        </p:nvSpPr>
        <p:spPr>
          <a:xfrm>
            <a:off x="-103909" y="-63499"/>
            <a:ext cx="12359407" cy="6994235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25F0DC-D0CE-1D83-283D-A1AC06928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375031"/>
              </p:ext>
            </p:extLst>
          </p:nvPr>
        </p:nvGraphicFramePr>
        <p:xfrm>
          <a:off x="-241429" y="1722702"/>
          <a:ext cx="10417139" cy="464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reeform 2">
            <a:extLst>
              <a:ext uri="{FF2B5EF4-FFF2-40B4-BE49-F238E27FC236}">
                <a16:creationId xmlns:a16="http://schemas.microsoft.com/office/drawing/2014/main" id="{6AE50E03-F340-8637-C794-977DDCD4C6AE}"/>
              </a:ext>
            </a:extLst>
          </p:cNvPr>
          <p:cNvSpPr/>
          <p:nvPr/>
        </p:nvSpPr>
        <p:spPr>
          <a:xfrm>
            <a:off x="-60641" y="24229"/>
            <a:ext cx="1588499" cy="1336103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D0CCF33-3860-85E8-F317-8514100A3A90}"/>
              </a:ext>
            </a:extLst>
          </p:cNvPr>
          <p:cNvSpPr/>
          <p:nvPr/>
        </p:nvSpPr>
        <p:spPr>
          <a:xfrm>
            <a:off x="9410218" y="110732"/>
            <a:ext cx="2705698" cy="1336103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E6E342-CD7F-A442-ADAC-90AD7BDBBB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3034" y="1569489"/>
            <a:ext cx="2577777" cy="37788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7111EB-3DC8-F689-5D0A-A2A23FE93EC8}"/>
              </a:ext>
            </a:extLst>
          </p:cNvPr>
          <p:cNvSpPr txBox="1"/>
          <p:nvPr/>
        </p:nvSpPr>
        <p:spPr>
          <a:xfrm>
            <a:off x="9948828" y="6086544"/>
            <a:ext cx="1637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>
                <a:ea typeface="Calibri"/>
                <a:cs typeface="Calibri"/>
                <a:hlinkClick r:id="rId12"/>
              </a:rPr>
              <a:t>WHO Guideline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903062-CC08-2287-04E2-497351F14E80}"/>
              </a:ext>
            </a:extLst>
          </p:cNvPr>
          <p:cNvSpPr txBox="1"/>
          <p:nvPr/>
        </p:nvSpPr>
        <p:spPr>
          <a:xfrm>
            <a:off x="2464160" y="980063"/>
            <a:ext cx="67204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       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सुरक्षित</a:t>
            </a:r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इंजेक्शन</a:t>
            </a:r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और</a:t>
            </a:r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तेज</a:t>
            </a:r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चोटें</a:t>
            </a:r>
            <a:endParaRPr lang="en-US" sz="3200" b="1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6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97004951-9DD2-3973-CBD1-B5FC475D1BFB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 dirty="0"/>
          </a:p>
        </p:txBody>
      </p:sp>
      <p:sp>
        <p:nvSpPr>
          <p:cNvPr id="2" name="Freeform 2"/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07232" y="6043350"/>
            <a:ext cx="1494539" cy="742502"/>
          </a:xfrm>
          <a:custGeom>
            <a:avLst/>
            <a:gdLst/>
            <a:ahLst/>
            <a:cxnLst/>
            <a:rect l="l" t="t" r="r" b="b"/>
            <a:pathLst>
              <a:path w="1494539" h="742502">
                <a:moveTo>
                  <a:pt x="0" y="0"/>
                </a:moveTo>
                <a:lnTo>
                  <a:pt x="1494539" y="0"/>
                </a:lnTo>
                <a:lnTo>
                  <a:pt x="1494539" y="742502"/>
                </a:lnTo>
                <a:lnTo>
                  <a:pt x="0" y="742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20091" y="103512"/>
            <a:ext cx="2389266" cy="977338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09286" y="1080849"/>
            <a:ext cx="10878669" cy="5564124"/>
          </a:xfrm>
          <a:custGeom>
            <a:avLst/>
            <a:gdLst/>
            <a:ahLst/>
            <a:cxnLst/>
            <a:rect l="l" t="t" r="r" b="b"/>
            <a:pathLst>
              <a:path w="10905106" h="5564124">
                <a:moveTo>
                  <a:pt x="0" y="0"/>
                </a:moveTo>
                <a:lnTo>
                  <a:pt x="10905106" y="0"/>
                </a:lnTo>
                <a:lnTo>
                  <a:pt x="10905106" y="5564124"/>
                </a:lnTo>
                <a:lnTo>
                  <a:pt x="0" y="55641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02984" y="414576"/>
            <a:ext cx="3848302" cy="666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8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mbria Bold"/>
                <a:ea typeface="Cambria Bold"/>
                <a:cs typeface="Cambria Bold"/>
                <a:sym typeface="Cambria Bold"/>
              </a:rPr>
              <a:t>Needle Stick/Sharp Injury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A94E6D-DB8C-5D6A-FBBA-616CABDF751B}"/>
              </a:ext>
            </a:extLst>
          </p:cNvPr>
          <p:cNvSpPr txBox="1">
            <a:spLocks/>
          </p:cNvSpPr>
          <p:nvPr/>
        </p:nvSpPr>
        <p:spPr>
          <a:xfrm>
            <a:off x="2289068" y="197830"/>
            <a:ext cx="4594535" cy="494697"/>
          </a:xfrm>
          <a:prstGeom prst="rect">
            <a:avLst/>
          </a:prstGeom>
          <a:solidFill>
            <a:srgbClr val="666699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Management of Sharps</a:t>
            </a:r>
            <a:endParaRPr lang="en-I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CC622-E14A-42CB-8064-AD489DA57F11}"/>
              </a:ext>
            </a:extLst>
          </p:cNvPr>
          <p:cNvSpPr txBox="1"/>
          <p:nvPr/>
        </p:nvSpPr>
        <p:spPr>
          <a:xfrm>
            <a:off x="6994175" y="197830"/>
            <a:ext cx="33742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शार्प</a:t>
            </a:r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का</a:t>
            </a:r>
            <a:r>
              <a:rPr lang="en-US" sz="32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प्रबंधन</a:t>
            </a:r>
            <a:endParaRPr lang="en-US" sz="32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>
            <a:extLst>
              <a:ext uri="{FF2B5EF4-FFF2-40B4-BE49-F238E27FC236}">
                <a16:creationId xmlns:a16="http://schemas.microsoft.com/office/drawing/2014/main" id="{7A73E743-16D8-9008-D6AF-5E4AF0DF0F78}"/>
              </a:ext>
            </a:extLst>
          </p:cNvPr>
          <p:cNvSpPr/>
          <p:nvPr/>
        </p:nvSpPr>
        <p:spPr>
          <a:xfrm>
            <a:off x="10052038" y="92596"/>
            <a:ext cx="2055081" cy="1446837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028ABE-ED7C-93CC-C07C-E1465969A095}"/>
              </a:ext>
            </a:extLst>
          </p:cNvPr>
          <p:cNvGrpSpPr/>
          <p:nvPr/>
        </p:nvGrpSpPr>
        <p:grpSpPr>
          <a:xfrm>
            <a:off x="265723" y="4947621"/>
            <a:ext cx="3338511" cy="725696"/>
            <a:chOff x="653144" y="1958734"/>
            <a:chExt cx="4480560" cy="119677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Rounded Rectangle 43">
              <a:extLst>
                <a:ext uri="{FF2B5EF4-FFF2-40B4-BE49-F238E27FC236}">
                  <a16:creationId xmlns:a16="http://schemas.microsoft.com/office/drawing/2014/main" id="{600E03CB-EC40-2DE0-C02E-64011B3B2A90}"/>
                </a:ext>
              </a:extLst>
            </p:cNvPr>
            <p:cNvSpPr/>
            <p:nvPr/>
          </p:nvSpPr>
          <p:spPr>
            <a:xfrm>
              <a:off x="653144" y="1958734"/>
              <a:ext cx="4480560" cy="1196778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CF7313B-0301-83B0-2E8B-270774255CB4}"/>
                </a:ext>
              </a:extLst>
            </p:cNvPr>
            <p:cNvGrpSpPr/>
            <p:nvPr/>
          </p:nvGrpSpPr>
          <p:grpSpPr>
            <a:xfrm>
              <a:off x="1460908" y="1972688"/>
              <a:ext cx="2665019" cy="1052900"/>
              <a:chOff x="1460908" y="1972688"/>
              <a:chExt cx="2665019" cy="1052900"/>
            </a:xfrm>
            <a:grpFill/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68AF93-3334-D6ED-2F79-12EB0516AF17}"/>
                  </a:ext>
                </a:extLst>
              </p:cNvPr>
              <p:cNvSpPr txBox="1"/>
              <p:nvPr/>
            </p:nvSpPr>
            <p:spPr>
              <a:xfrm>
                <a:off x="1460908" y="1972688"/>
                <a:ext cx="2665019" cy="6774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Nirmala UI" panose="020B0502040204020203" pitchFamily="34" charset="0"/>
                  </a:rPr>
                  <a:t>   </a:t>
                </a:r>
                <a:r>
                  <a:rPr lang="hi-IN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Nirmala UI" panose="020B0502040204020203" pitchFamily="34" charset="0"/>
                  </a:rPr>
                  <a:t>हाथ स्वच्छता </a:t>
                </a:r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88CB79-D24B-FE13-B75B-7F5A2DA7E71D}"/>
                  </a:ext>
                </a:extLst>
              </p:cNvPr>
              <p:cNvSpPr txBox="1"/>
              <p:nvPr/>
            </p:nvSpPr>
            <p:spPr>
              <a:xfrm>
                <a:off x="1684890" y="2554130"/>
                <a:ext cx="1691245" cy="47145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Hand Hygiene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CF7C73-6C16-7FD2-A8C2-78B1AE859BB2}"/>
              </a:ext>
            </a:extLst>
          </p:cNvPr>
          <p:cNvGrpSpPr/>
          <p:nvPr/>
        </p:nvGrpSpPr>
        <p:grpSpPr>
          <a:xfrm>
            <a:off x="4102930" y="5004005"/>
            <a:ext cx="3916909" cy="725696"/>
            <a:chOff x="653144" y="1958734"/>
            <a:chExt cx="5297201" cy="119677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5" name="Rounded Rectangle 53">
              <a:extLst>
                <a:ext uri="{FF2B5EF4-FFF2-40B4-BE49-F238E27FC236}">
                  <a16:creationId xmlns:a16="http://schemas.microsoft.com/office/drawing/2014/main" id="{69CA7989-FA9C-CE99-DDCE-D19476C17F97}"/>
                </a:ext>
              </a:extLst>
            </p:cNvPr>
            <p:cNvSpPr/>
            <p:nvPr/>
          </p:nvSpPr>
          <p:spPr>
            <a:xfrm>
              <a:off x="653144" y="1958734"/>
              <a:ext cx="5297201" cy="1196778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AB8D515-7B54-39BF-CAE3-3054A4950C5E}"/>
                </a:ext>
              </a:extLst>
            </p:cNvPr>
            <p:cNvGrpSpPr/>
            <p:nvPr/>
          </p:nvGrpSpPr>
          <p:grpSpPr>
            <a:xfrm>
              <a:off x="940170" y="1973312"/>
              <a:ext cx="4696580" cy="1152308"/>
              <a:chOff x="940170" y="1973312"/>
              <a:chExt cx="4696580" cy="1152308"/>
            </a:xfrm>
            <a:grpFill/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EC23212-2EDF-2C4C-AA25-4A4001A4A7FE}"/>
                  </a:ext>
                </a:extLst>
              </p:cNvPr>
              <p:cNvSpPr txBox="1"/>
              <p:nvPr/>
            </p:nvSpPr>
            <p:spPr>
              <a:xfrm>
                <a:off x="966739" y="1973312"/>
                <a:ext cx="4670011" cy="7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i-IN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Nirmala UI" panose="020B0502040204020203" pitchFamily="34" charset="0"/>
                  </a:rPr>
                  <a:t>व्यक्तिगत सुरक्षा उपकरण</a:t>
                </a:r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8596DF-1554-A49B-6F22-28A44E8F8344}"/>
                  </a:ext>
                </a:extLst>
              </p:cNvPr>
              <p:cNvSpPr txBox="1"/>
              <p:nvPr/>
            </p:nvSpPr>
            <p:spPr>
              <a:xfrm>
                <a:off x="940170" y="2654161"/>
                <a:ext cx="207061" cy="47145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DACCF83-7103-3658-5611-E335BBEE0C7B}"/>
              </a:ext>
            </a:extLst>
          </p:cNvPr>
          <p:cNvSpPr txBox="1"/>
          <p:nvPr/>
        </p:nvSpPr>
        <p:spPr>
          <a:xfrm>
            <a:off x="4425175" y="5329591"/>
            <a:ext cx="340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 Protection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8AD0DE-FCD4-A7C3-FD4B-DDB699E9F4EF}"/>
              </a:ext>
            </a:extLst>
          </p:cNvPr>
          <p:cNvGrpSpPr/>
          <p:nvPr/>
        </p:nvGrpSpPr>
        <p:grpSpPr>
          <a:xfrm>
            <a:off x="8441304" y="5004005"/>
            <a:ext cx="3392724" cy="673466"/>
            <a:chOff x="6018017" y="2146218"/>
            <a:chExt cx="4807130" cy="119677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1" name="Rounded Rectangle 38">
              <a:extLst>
                <a:ext uri="{FF2B5EF4-FFF2-40B4-BE49-F238E27FC236}">
                  <a16:creationId xmlns:a16="http://schemas.microsoft.com/office/drawing/2014/main" id="{CDF02949-B3F5-0A89-A9DF-C93834DCE5BD}"/>
                </a:ext>
              </a:extLst>
            </p:cNvPr>
            <p:cNvSpPr/>
            <p:nvPr/>
          </p:nvSpPr>
          <p:spPr>
            <a:xfrm>
              <a:off x="6018017" y="2146218"/>
              <a:ext cx="4807130" cy="1196778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83E12CB-323B-2DC8-F5F2-8CA9E8E87FA2}"/>
                </a:ext>
              </a:extLst>
            </p:cNvPr>
            <p:cNvGrpSpPr/>
            <p:nvPr/>
          </p:nvGrpSpPr>
          <p:grpSpPr>
            <a:xfrm>
              <a:off x="6726780" y="2146218"/>
              <a:ext cx="4011555" cy="1043321"/>
              <a:chOff x="6726780" y="2146218"/>
              <a:chExt cx="4011555" cy="1043321"/>
            </a:xfrm>
            <a:grpFill/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BD99CD-A57A-3520-0445-85AA6C514205}"/>
                  </a:ext>
                </a:extLst>
              </p:cNvPr>
              <p:cNvSpPr txBox="1"/>
              <p:nvPr/>
            </p:nvSpPr>
            <p:spPr>
              <a:xfrm>
                <a:off x="6726780" y="2146218"/>
                <a:ext cx="4011555" cy="820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i-IN" sz="2400" b="1" i="0" dirty="0">
                    <a:solidFill>
                      <a:srgbClr val="001D35"/>
                    </a:solidFill>
                    <a:effectLst/>
                    <a:latin typeface="Google Sans"/>
                  </a:rPr>
                  <a:t>उपकरण प्रसंस्करण</a:t>
                </a:r>
                <a:endParaRPr lang="en-GB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21163D-DF9A-300B-20C4-7579F9379542}"/>
                  </a:ext>
                </a:extLst>
              </p:cNvPr>
              <p:cNvSpPr txBox="1"/>
              <p:nvPr/>
            </p:nvSpPr>
            <p:spPr>
              <a:xfrm>
                <a:off x="6726780" y="2692604"/>
                <a:ext cx="2900238" cy="496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Instrument Processing</a:t>
                </a:r>
              </a:p>
            </p:txBody>
          </p:sp>
        </p:grp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4712141A-99D7-CBBB-65CF-C2D72050D868}"/>
              </a:ext>
            </a:extLst>
          </p:cNvPr>
          <p:cNvSpPr/>
          <p:nvPr/>
        </p:nvSpPr>
        <p:spPr>
          <a:xfrm>
            <a:off x="9038599" y="2670924"/>
            <a:ext cx="2432277" cy="1743204"/>
          </a:xfrm>
          <a:custGeom>
            <a:avLst/>
            <a:gdLst/>
            <a:ahLst/>
            <a:cxnLst/>
            <a:rect l="l" t="t" r="r" b="b"/>
            <a:pathLst>
              <a:path w="1840992" h="1652016">
                <a:moveTo>
                  <a:pt x="0" y="0"/>
                </a:moveTo>
                <a:lnTo>
                  <a:pt x="1840992" y="0"/>
                </a:lnTo>
                <a:lnTo>
                  <a:pt x="1840992" y="1652016"/>
                </a:lnTo>
                <a:lnTo>
                  <a:pt x="0" y="1652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48" name="Freeform 2">
            <a:extLst>
              <a:ext uri="{FF2B5EF4-FFF2-40B4-BE49-F238E27FC236}">
                <a16:creationId xmlns:a16="http://schemas.microsoft.com/office/drawing/2014/main" id="{489C6E21-3C59-5869-D9FE-5737EBBF5F8F}"/>
              </a:ext>
            </a:extLst>
          </p:cNvPr>
          <p:cNvSpPr/>
          <p:nvPr/>
        </p:nvSpPr>
        <p:spPr>
          <a:xfrm>
            <a:off x="-63503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F28B683-45A7-0F5E-1701-10221213F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11456" r="14387" b="4928"/>
          <a:stretch/>
        </p:blipFill>
        <p:spPr>
          <a:xfrm>
            <a:off x="4717814" y="2558527"/>
            <a:ext cx="2432278" cy="1967998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FADBCA4F-F31F-DED8-CCE2-AED397F0E306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364E3-B95F-040F-BA95-BBA8EB12C2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4" y="2518960"/>
            <a:ext cx="2287756" cy="21070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0208AA-11AF-C1AB-9062-48B626A6F423}"/>
              </a:ext>
            </a:extLst>
          </p:cNvPr>
          <p:cNvSpPr txBox="1">
            <a:spLocks/>
          </p:cNvSpPr>
          <p:nvPr/>
        </p:nvSpPr>
        <p:spPr>
          <a:xfrm>
            <a:off x="3317738" y="334208"/>
            <a:ext cx="4603251" cy="899390"/>
          </a:xfrm>
          <a:prstGeom prst="rect">
            <a:avLst/>
          </a:prstGeom>
          <a:solidFill>
            <a:srgbClr val="666699"/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</a:rPr>
              <a:t>Standard Precautions </a:t>
            </a:r>
            <a:endParaRPr lang="en-IN" sz="32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j-lt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  <a:cs typeface="+mj-lt"/>
              </a:rPr>
              <a:t>    </a:t>
            </a:r>
            <a:r>
              <a:rPr lang="en-US" sz="3200" dirty="0" err="1">
                <a:solidFill>
                  <a:schemeClr val="bg1"/>
                </a:solidFill>
                <a:ea typeface="+mj-lt"/>
                <a:cs typeface="+mj-lt"/>
              </a:rPr>
              <a:t>मानक</a:t>
            </a:r>
            <a: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lt"/>
                <a:cs typeface="+mj-lt"/>
              </a:rPr>
              <a:t>सावधानियां</a:t>
            </a:r>
            <a:endParaRPr lang="en-I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ED4A436-1592-B2A1-23A3-3A5746BC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21F71BC4-751A-0932-E4E2-B5C1E491D92E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CEBBE28A-0260-289B-EC2A-CD0B1540FCE1}"/>
              </a:ext>
            </a:extLst>
          </p:cNvPr>
          <p:cNvSpPr/>
          <p:nvPr/>
        </p:nvSpPr>
        <p:spPr>
          <a:xfrm>
            <a:off x="9293095" y="-63503"/>
            <a:ext cx="2962399" cy="1612011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70994A7-2039-D6DC-399E-6B042C3C29D4}"/>
              </a:ext>
            </a:extLst>
          </p:cNvPr>
          <p:cNvSpPr/>
          <p:nvPr/>
        </p:nvSpPr>
        <p:spPr>
          <a:xfrm>
            <a:off x="9389092" y="135720"/>
            <a:ext cx="2606852" cy="1296365"/>
          </a:xfrm>
          <a:custGeom>
            <a:avLst/>
            <a:gdLst/>
            <a:ahLst/>
            <a:cxnLst/>
            <a:rect l="l" t="t" r="r" b="b"/>
            <a:pathLst>
              <a:path w="3589658" h="3437763">
                <a:moveTo>
                  <a:pt x="0" y="0"/>
                </a:moveTo>
                <a:lnTo>
                  <a:pt x="3589658" y="0"/>
                </a:lnTo>
                <a:lnTo>
                  <a:pt x="3589658" y="3437763"/>
                </a:lnTo>
                <a:lnTo>
                  <a:pt x="0" y="34377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2705689D-9BA7-3E04-FCF7-F2ADFCF1FF6B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8FC4E4-2200-ED56-F683-EFD722D859E8}"/>
              </a:ext>
            </a:extLst>
          </p:cNvPr>
          <p:cNvSpPr txBox="1">
            <a:spLocks/>
          </p:cNvSpPr>
          <p:nvPr/>
        </p:nvSpPr>
        <p:spPr>
          <a:xfrm>
            <a:off x="2544406" y="251148"/>
            <a:ext cx="5591575" cy="665021"/>
          </a:xfrm>
          <a:prstGeom prst="rect">
            <a:avLst/>
          </a:prstGeom>
          <a:solidFill>
            <a:srgbClr val="6666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Cleaning &amp; Decontamination </a:t>
            </a:r>
            <a:endParaRPr lang="en-I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4429860-507A-A25A-047C-552A82D2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69" y="6512161"/>
            <a:ext cx="2743200" cy="365125"/>
          </a:xfrm>
        </p:spPr>
        <p:txBody>
          <a:bodyPr/>
          <a:lstStyle/>
          <a:p>
            <a:r>
              <a:rPr lang="en-US" dirty="0"/>
              <a:t>09-10-2025</a:t>
            </a:r>
            <a:endParaRPr lang="en-IN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DF33CCD-0D8B-C7C4-997D-5F8BDC0DC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09437"/>
              </p:ext>
            </p:extLst>
          </p:nvPr>
        </p:nvGraphicFramePr>
        <p:xfrm>
          <a:off x="204484" y="1954115"/>
          <a:ext cx="8282107" cy="46329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70527">
                  <a:extLst>
                    <a:ext uri="{9D8B030D-6E8A-4147-A177-3AD203B41FA5}">
                      <a16:colId xmlns:a16="http://schemas.microsoft.com/office/drawing/2014/main" val="2129616130"/>
                    </a:ext>
                  </a:extLst>
                </a:gridCol>
                <a:gridCol w="2070527">
                  <a:extLst>
                    <a:ext uri="{9D8B030D-6E8A-4147-A177-3AD203B41FA5}">
                      <a16:colId xmlns:a16="http://schemas.microsoft.com/office/drawing/2014/main" val="406961328"/>
                    </a:ext>
                  </a:extLst>
                </a:gridCol>
                <a:gridCol w="1407425">
                  <a:extLst>
                    <a:ext uri="{9D8B030D-6E8A-4147-A177-3AD203B41FA5}">
                      <a16:colId xmlns:a16="http://schemas.microsoft.com/office/drawing/2014/main" val="2252559949"/>
                    </a:ext>
                  </a:extLst>
                </a:gridCol>
                <a:gridCol w="2733628">
                  <a:extLst>
                    <a:ext uri="{9D8B030D-6E8A-4147-A177-3AD203B41FA5}">
                      <a16:colId xmlns:a16="http://schemas.microsoft.com/office/drawing/2014/main" val="213844803"/>
                    </a:ext>
                  </a:extLst>
                </a:gridCol>
              </a:tblGrid>
              <a:tr h="5584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600" b="1" dirty="0">
                          <a:latin typeface="Cambria"/>
                          <a:ea typeface="Cambria"/>
                        </a:rPr>
                        <a:t>Original concentration</a:t>
                      </a:r>
                      <a:endParaRPr lang="en-IN" sz="1600" dirty="0">
                        <a:latin typeface="Cambria"/>
                        <a:ea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600" b="1" dirty="0">
                          <a:latin typeface="Cambria"/>
                          <a:ea typeface="Cambria"/>
                        </a:rPr>
                        <a:t>Dilution (prepared v/v)</a:t>
                      </a:r>
                      <a:endParaRPr lang="en-IN" sz="1600" dirty="0">
                        <a:latin typeface="Cambria"/>
                        <a:ea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600" b="1" dirty="0">
                          <a:latin typeface="Cambria"/>
                          <a:ea typeface="Cambria"/>
                        </a:rPr>
                        <a:t>Chlorine in ppm</a:t>
                      </a:r>
                      <a:endParaRPr lang="en-IN" sz="1600" dirty="0">
                        <a:latin typeface="Cambria"/>
                        <a:ea typeface="Cambri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600" b="1" dirty="0">
                          <a:latin typeface="Cambria"/>
                          <a:ea typeface="Cambria"/>
                        </a:rPr>
                        <a:t>Recommended use</a:t>
                      </a:r>
                      <a:endParaRPr lang="en-IN" sz="1600" dirty="0">
                        <a:latin typeface="Cambria"/>
                        <a:ea typeface="Cambri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814941"/>
                  </a:ext>
                </a:extLst>
              </a:tr>
              <a:tr h="3178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Cambria"/>
                          <a:ea typeface="Cambria"/>
                        </a:rPr>
                        <a:t>Minimum 5%/ </a:t>
                      </a:r>
                      <a:r>
                        <a:rPr lang="en-IN" err="1"/>
                        <a:t>न्यूनतम</a:t>
                      </a:r>
                      <a:r>
                        <a:rPr lang="en-IN"/>
                        <a:t> 5%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None/ </a:t>
                      </a:r>
                      <a:r>
                        <a:rPr lang="en-IN" sz="1600" b="0" i="0" u="none" strike="noStrike" noProof="0" dirty="0" err="1"/>
                        <a:t>कोई</a:t>
                      </a:r>
                      <a:r>
                        <a:rPr lang="en-IN" sz="1600" b="0" i="0" u="none" strike="noStrike" noProof="0" dirty="0"/>
                        <a:t> </a:t>
                      </a:r>
                      <a:r>
                        <a:rPr lang="en-IN" sz="1600" b="0" i="0" u="none" strike="noStrike" noProof="0" dirty="0" err="1"/>
                        <a:t>पतला</a:t>
                      </a:r>
                      <a:r>
                        <a:rPr lang="en-IN" sz="1600" b="0" i="0" u="none" strike="noStrike" noProof="0" dirty="0"/>
                        <a:t> </a:t>
                      </a:r>
                      <a:r>
                        <a:rPr lang="en-IN" sz="1600" b="0" i="0" u="none" strike="noStrike" noProof="0" dirty="0" err="1"/>
                        <a:t>करना</a:t>
                      </a:r>
                      <a:r>
                        <a:rPr lang="en-IN" sz="1600" b="0" i="0" u="none" strike="noStrike" noProof="0" dirty="0"/>
                        <a:t> </a:t>
                      </a:r>
                      <a:r>
                        <a:rPr lang="en-IN" sz="1600" b="0" i="0" u="none" strike="noStrike" noProof="0" dirty="0" err="1"/>
                        <a:t>नहीं</a:t>
                      </a:r>
                      <a:endParaRPr lang="en-IN" sz="1600" dirty="0">
                        <a:latin typeface="Cambria"/>
                        <a:ea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50,000 ppm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—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29212"/>
                  </a:ext>
                </a:extLst>
              </a:tr>
              <a:tr h="7989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Cambria"/>
                          <a:ea typeface="Cambria"/>
                        </a:rPr>
                        <a:t>Minimum 5%/ </a:t>
                      </a:r>
                      <a:r>
                        <a:rPr lang="en-IN" err="1"/>
                        <a:t>न्यूनतम</a:t>
                      </a:r>
                      <a:r>
                        <a:rPr lang="en-IN"/>
                        <a:t> 5%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1:10 (10%)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5,000 ppm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/>
                          <a:ea typeface="Cambria"/>
                        </a:rPr>
                        <a:t>Disinfection of large blood/body fluid spills/ </a:t>
                      </a:r>
                      <a:r>
                        <a:rPr lang="en-US" sz="1600" b="0" i="0" u="none" strike="noStrike" noProof="0" err="1"/>
                        <a:t>बड़े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रक्त</a:t>
                      </a:r>
                      <a:r>
                        <a:rPr lang="en-US" sz="1600" b="0" i="0" u="none" strike="noStrike" noProof="0"/>
                        <a:t>/</a:t>
                      </a:r>
                      <a:r>
                        <a:rPr lang="en-US" sz="1600" b="0" i="0" u="none" strike="noStrike" noProof="0" err="1"/>
                        <a:t>शारीरिक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द्रव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फैलाव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का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कीटाणुशोधन</a:t>
                      </a:r>
                      <a:endParaRPr lang="en-US" sz="1600" err="1">
                        <a:latin typeface="Cambria"/>
                        <a:ea typeface="Cambri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27918"/>
                  </a:ext>
                </a:extLst>
              </a:tr>
              <a:tr h="15206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latin typeface="Cambria"/>
                          <a:ea typeface="Cambria"/>
                        </a:rPr>
                        <a:t>Minimum 5%/ </a:t>
                      </a:r>
                      <a:r>
                        <a:rPr lang="en-IN" err="1"/>
                        <a:t>न्यूनतम</a:t>
                      </a:r>
                      <a:r>
                        <a:rPr lang="en-IN"/>
                        <a:t> 5%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1:100 (1%)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500 ppm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/>
                          <a:ea typeface="Cambria"/>
                        </a:rPr>
                        <a:t>Wiping metallic surfaces on a regular basis, wiping after cleaning a small blood spill/ </a:t>
                      </a:r>
                      <a:r>
                        <a:rPr lang="en-US" sz="1600" b="0" i="0" u="none" strike="noStrike" noProof="0" err="1"/>
                        <a:t>नियमित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रूप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से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धातु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की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सतहों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को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पोंछना</a:t>
                      </a:r>
                      <a:r>
                        <a:rPr lang="en-US" sz="1600" b="0" i="0" u="none" strike="noStrike" noProof="0"/>
                        <a:t>, </a:t>
                      </a:r>
                      <a:r>
                        <a:rPr lang="en-US" sz="1600" b="0" i="0" u="none" strike="noStrike" noProof="0" err="1"/>
                        <a:t>छोटे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रक्त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फैलाव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के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बाद</a:t>
                      </a:r>
                      <a:r>
                        <a:rPr lang="en-US" sz="1600" b="0" i="0" u="none" strike="noStrike" noProof="0"/>
                        <a:t> </a:t>
                      </a:r>
                      <a:r>
                        <a:rPr lang="en-US" sz="1600" b="0" i="0" u="none" strike="noStrike" noProof="0" err="1"/>
                        <a:t>पोंछना</a:t>
                      </a:r>
                      <a:endParaRPr lang="en-US" sz="1600" err="1">
                        <a:latin typeface="Cambria"/>
                        <a:ea typeface="Cambria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2366"/>
                  </a:ext>
                </a:extLst>
              </a:tr>
              <a:tr h="7989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Minimum 5%/ </a:t>
                      </a:r>
                      <a:r>
                        <a:rPr lang="en-IN" dirty="0" err="1"/>
                        <a:t>न्यूनतम</a:t>
                      </a:r>
                      <a:r>
                        <a:rPr lang="en-IN" dirty="0"/>
                        <a:t> 5%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1:200 (0.5%)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250 ppm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 dirty="0">
                          <a:latin typeface="Cambria"/>
                          <a:ea typeface="Cambria"/>
                        </a:rPr>
                        <a:t>Cleaning equipment disinfection/ </a:t>
                      </a:r>
                      <a:r>
                        <a:rPr lang="en-IN" sz="1600" b="0" i="0" u="none" strike="noStrike" noProof="0" dirty="0" err="1"/>
                        <a:t>उपकरण</a:t>
                      </a:r>
                      <a:r>
                        <a:rPr lang="en-IN" sz="1600" b="0" i="0" u="none" strike="noStrike" noProof="0" dirty="0"/>
                        <a:t> </a:t>
                      </a:r>
                      <a:r>
                        <a:rPr lang="en-IN" sz="1600" b="0" i="0" u="none" strike="noStrike" noProof="0" dirty="0" err="1"/>
                        <a:t>सफाई</a:t>
                      </a:r>
                      <a:r>
                        <a:rPr lang="en-IN" sz="1600" b="0" i="0" u="none" strike="noStrike" noProof="0" dirty="0"/>
                        <a:t> </a:t>
                      </a:r>
                      <a:r>
                        <a:rPr lang="en-IN" sz="1600" b="0" i="0" u="none" strike="noStrike" noProof="0" dirty="0" err="1"/>
                        <a:t>और</a:t>
                      </a:r>
                      <a:r>
                        <a:rPr lang="en-IN" sz="1600" b="0" i="0" u="none" strike="noStrike" noProof="0" dirty="0"/>
                        <a:t> </a:t>
                      </a:r>
                      <a:r>
                        <a:rPr lang="en-IN" sz="1600" b="0" i="0" u="none" strike="noStrike" noProof="0" dirty="0" err="1"/>
                        <a:t>कीटाणुशोधन</a:t>
                      </a:r>
                      <a:endParaRPr lang="en-IN" sz="1600" dirty="0">
                        <a:latin typeface="Cambria"/>
                        <a:ea typeface="Cambri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0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745991D-A996-82EF-5464-001710983BE1}"/>
              </a:ext>
            </a:extLst>
          </p:cNvPr>
          <p:cNvSpPr txBox="1"/>
          <p:nvPr/>
        </p:nvSpPr>
        <p:spPr>
          <a:xfrm>
            <a:off x="263751" y="1433996"/>
            <a:ext cx="615773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Dilution chart for liquid Sodium Hypochlorite </a:t>
            </a:r>
            <a:endParaRPr lang="en-IN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FC02DB-144F-602F-68A4-BF01F292AA83}"/>
              </a:ext>
            </a:extLst>
          </p:cNvPr>
          <p:cNvSpPr txBox="1"/>
          <p:nvPr/>
        </p:nvSpPr>
        <p:spPr>
          <a:xfrm>
            <a:off x="2551013" y="974447"/>
            <a:ext cx="56283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               </a:t>
            </a:r>
            <a:r>
              <a:rPr lang="en-US" sz="28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सफाई</a:t>
            </a:r>
            <a:r>
              <a:rPr lang="en-US" sz="28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और</a:t>
            </a:r>
            <a:r>
              <a:rPr lang="en-US" sz="28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परिशोधन</a:t>
            </a:r>
            <a:endParaRPr lang="en-US" sz="2400" b="1" dirty="0">
              <a:solidFill>
                <a:schemeClr val="accent1">
                  <a:lumMod val="76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A poster of how to make chlorine solution to disinfect surfaces&#10;&#10;AI-generated content may be incorrect.">
            <a:extLst>
              <a:ext uri="{FF2B5EF4-FFF2-40B4-BE49-F238E27FC236}">
                <a16:creationId xmlns:a16="http://schemas.microsoft.com/office/drawing/2014/main" id="{CE07FF12-D91B-83C7-49BC-8F3A02290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2" y="1747727"/>
            <a:ext cx="3376914" cy="49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4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8BF0-DD63-8288-FC0B-1CC8C3B3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DA284-6E87-444B-318D-7E1113E4848A}"/>
              </a:ext>
            </a:extLst>
          </p:cNvPr>
          <p:cNvSpPr txBox="1">
            <a:spLocks/>
          </p:cNvSpPr>
          <p:nvPr/>
        </p:nvSpPr>
        <p:spPr>
          <a:xfrm>
            <a:off x="3040380" y="479827"/>
            <a:ext cx="6173116" cy="692160"/>
          </a:xfrm>
          <a:prstGeom prst="rect">
            <a:avLst/>
          </a:prstGeom>
          <a:solidFill>
            <a:srgbClr val="666699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Biomedical Waste Management</a:t>
            </a:r>
            <a:endParaRPr lang="en-I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56DD08D-C216-E3B5-2DD5-232613347D9E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C2792C0-242F-88E7-1A57-B24B569E9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341886"/>
              </p:ext>
            </p:extLst>
          </p:nvPr>
        </p:nvGraphicFramePr>
        <p:xfrm>
          <a:off x="333262" y="1960437"/>
          <a:ext cx="11523547" cy="460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reeform 8">
            <a:extLst>
              <a:ext uri="{FF2B5EF4-FFF2-40B4-BE49-F238E27FC236}">
                <a16:creationId xmlns:a16="http://schemas.microsoft.com/office/drawing/2014/main" id="{BB07642E-D165-0E35-864B-8151E38A3C05}"/>
              </a:ext>
            </a:extLst>
          </p:cNvPr>
          <p:cNvSpPr/>
          <p:nvPr/>
        </p:nvSpPr>
        <p:spPr>
          <a:xfrm>
            <a:off x="9891871" y="302864"/>
            <a:ext cx="1918833" cy="1791793"/>
          </a:xfrm>
          <a:custGeom>
            <a:avLst/>
            <a:gdLst/>
            <a:ahLst/>
            <a:cxnLst/>
            <a:rect l="l" t="t" r="r" b="b"/>
            <a:pathLst>
              <a:path w="3426714" h="3509267">
                <a:moveTo>
                  <a:pt x="0" y="0"/>
                </a:moveTo>
                <a:lnTo>
                  <a:pt x="3426714" y="0"/>
                </a:lnTo>
                <a:lnTo>
                  <a:pt x="3426714" y="3509267"/>
                </a:lnTo>
                <a:lnTo>
                  <a:pt x="0" y="35092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23B73-2055-4514-6015-6CCBF12C4C90}"/>
              </a:ext>
            </a:extLst>
          </p:cNvPr>
          <p:cNvSpPr txBox="1"/>
          <p:nvPr/>
        </p:nvSpPr>
        <p:spPr>
          <a:xfrm>
            <a:off x="10234009" y="6363480"/>
            <a:ext cx="1637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ea typeface="Calibri"/>
                <a:cs typeface="Calibri"/>
                <a:hlinkClick r:id="rId10"/>
              </a:rPr>
              <a:t>WHO Guideline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8F927B-DE84-D433-F5A3-BAF96F0288F3}"/>
              </a:ext>
            </a:extLst>
          </p:cNvPr>
          <p:cNvSpPr txBox="1"/>
          <p:nvPr/>
        </p:nvSpPr>
        <p:spPr>
          <a:xfrm>
            <a:off x="3206209" y="1470096"/>
            <a:ext cx="65104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जैव</a:t>
            </a:r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चिकित्सा</a:t>
            </a:r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प्रबंधन</a:t>
            </a:r>
            <a:r>
              <a:rPr lang="en-US" sz="3200" b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अपशिष्ट</a:t>
            </a:r>
            <a:endParaRPr lang="en-US" sz="3200" b="1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44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E7C0-8D3C-7D35-0233-341558A1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5BBB174-4648-CA31-4D20-B9B8CA169119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33388E-80B8-FC7F-8636-8DE5A5EDA769}"/>
              </a:ext>
            </a:extLst>
          </p:cNvPr>
          <p:cNvSpPr txBox="1">
            <a:spLocks/>
          </p:cNvSpPr>
          <p:nvPr/>
        </p:nvSpPr>
        <p:spPr>
          <a:xfrm>
            <a:off x="88967" y="608019"/>
            <a:ext cx="12003974" cy="714906"/>
          </a:xfrm>
          <a:prstGeom prst="rect">
            <a:avLst/>
          </a:prstGeom>
          <a:solidFill>
            <a:srgbClr val="666699"/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chemeClr val="bg1"/>
                </a:solidFill>
                <a:latin typeface="Cambria"/>
                <a:ea typeface="Cambria"/>
              </a:rPr>
              <a:t>Environmental Control</a:t>
            </a:r>
            <a:r>
              <a:rPr lang="en-IN" sz="3200" b="1">
                <a:solidFill>
                  <a:schemeClr val="bg1"/>
                </a:solidFill>
                <a:latin typeface="Cambria"/>
                <a:ea typeface="Cambria"/>
              </a:rPr>
              <a:t>/ </a:t>
            </a:r>
            <a:r>
              <a:rPr lang="en-US" sz="36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पर्यावरण</a:t>
            </a:r>
            <a:r>
              <a:rPr lang="en-US" sz="36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36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नियंत्रण</a:t>
            </a:r>
            <a:endParaRPr lang="en-IN" sz="3600" err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40847CF-2765-5231-A5DE-E0C7B91F6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108207"/>
              </p:ext>
            </p:extLst>
          </p:nvPr>
        </p:nvGraphicFramePr>
        <p:xfrm>
          <a:off x="784486" y="1979759"/>
          <a:ext cx="7534810" cy="42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9475D5E-290D-593E-7A85-7D701B56CB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914" r="1"/>
          <a:stretch>
            <a:fillRect/>
          </a:stretch>
        </p:blipFill>
        <p:spPr>
          <a:xfrm>
            <a:off x="8583045" y="2312379"/>
            <a:ext cx="3324261" cy="31344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8AC4BC-0DBB-A79B-02AA-0AE3B4FE4ACA}"/>
              </a:ext>
            </a:extLst>
          </p:cNvPr>
          <p:cNvSpPr txBox="1"/>
          <p:nvPr/>
        </p:nvSpPr>
        <p:spPr>
          <a:xfrm>
            <a:off x="10253059" y="6325380"/>
            <a:ext cx="1637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ea typeface="Calibri"/>
                <a:cs typeface="Calibri"/>
                <a:hlinkClick r:id="rId10"/>
              </a:rPr>
              <a:t>WHO Guideline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7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1610" y="1814446"/>
            <a:ext cx="3146298" cy="3480178"/>
          </a:xfrm>
          <a:custGeom>
            <a:avLst/>
            <a:gdLst/>
            <a:ahLst/>
            <a:cxnLst/>
            <a:rect l="l" t="t" r="r" b="b"/>
            <a:pathLst>
              <a:path w="3146298" h="3480178">
                <a:moveTo>
                  <a:pt x="0" y="0"/>
                </a:moveTo>
                <a:lnTo>
                  <a:pt x="3146298" y="0"/>
                </a:lnTo>
                <a:lnTo>
                  <a:pt x="3146298" y="3480178"/>
                </a:lnTo>
                <a:lnTo>
                  <a:pt x="0" y="3480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1610" y="306200"/>
            <a:ext cx="1517142" cy="1066800"/>
          </a:xfrm>
          <a:custGeom>
            <a:avLst/>
            <a:gdLst/>
            <a:ahLst/>
            <a:cxnLst/>
            <a:rect l="l" t="t" r="r" b="b"/>
            <a:pathLst>
              <a:path w="1517142" h="1066800">
                <a:moveTo>
                  <a:pt x="0" y="0"/>
                </a:moveTo>
                <a:lnTo>
                  <a:pt x="1517142" y="0"/>
                </a:lnTo>
                <a:lnTo>
                  <a:pt x="1517142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36298" y="177803"/>
            <a:ext cx="1517142" cy="1143000"/>
          </a:xfrm>
          <a:custGeom>
            <a:avLst/>
            <a:gdLst/>
            <a:ahLst/>
            <a:cxnLst/>
            <a:rect l="l" t="t" r="r" b="b"/>
            <a:pathLst>
              <a:path w="1517142" h="1143000">
                <a:moveTo>
                  <a:pt x="0" y="0"/>
                </a:moveTo>
                <a:lnTo>
                  <a:pt x="1517142" y="0"/>
                </a:lnTo>
                <a:lnTo>
                  <a:pt x="151714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21606" y="3036708"/>
            <a:ext cx="4314692" cy="784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3"/>
              </a:lnSpc>
            </a:pPr>
            <a:r>
              <a:rPr lang="en-US" sz="4802" b="1" dirty="0">
                <a:solidFill>
                  <a:srgbClr val="F2F2F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51607" y="4024866"/>
            <a:ext cx="761984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</a:pPr>
            <a:r>
              <a:rPr lang="en-US" sz="3204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(MS) Bold"/>
                <a:sym typeface="Calibri (MS) Bold"/>
              </a:rPr>
              <a:t>Quality &amp; Patient Safety Team </a:t>
            </a:r>
          </a:p>
          <a:p>
            <a:pPr algn="ctr">
              <a:lnSpc>
                <a:spcPts val="3457"/>
              </a:lnSpc>
            </a:pPr>
            <a:r>
              <a:rPr lang="en-US" sz="3204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(MS) Bold"/>
                <a:sym typeface="Calibri (MS) Bold"/>
              </a:rPr>
              <a:t>National Health Systems Resource Centre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B5D3D-557E-46F2-97C5-BF9E2173C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91FDA93-BC14-12EA-3F67-C3CA349DAEDE}"/>
              </a:ext>
            </a:extLst>
          </p:cNvPr>
          <p:cNvSpPr/>
          <p:nvPr/>
        </p:nvSpPr>
        <p:spPr>
          <a:xfrm>
            <a:off x="9293095" y="-63503"/>
            <a:ext cx="2962399" cy="1612011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C6DA1-CD53-B945-0A36-F9C2E834ACA3}"/>
              </a:ext>
            </a:extLst>
          </p:cNvPr>
          <p:cNvSpPr txBox="1"/>
          <p:nvPr/>
        </p:nvSpPr>
        <p:spPr>
          <a:xfrm>
            <a:off x="2032127" y="637008"/>
            <a:ext cx="375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4EC9CC-808A-0320-F1C8-C833FABBDC44}"/>
              </a:ext>
            </a:extLst>
          </p:cNvPr>
          <p:cNvGrpSpPr/>
          <p:nvPr/>
        </p:nvGrpSpPr>
        <p:grpSpPr>
          <a:xfrm>
            <a:off x="362871" y="4925859"/>
            <a:ext cx="3338512" cy="827284"/>
            <a:chOff x="653144" y="1958734"/>
            <a:chExt cx="4480560" cy="122156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Rounded Rectangle 43">
              <a:extLst>
                <a:ext uri="{FF2B5EF4-FFF2-40B4-BE49-F238E27FC236}">
                  <a16:creationId xmlns:a16="http://schemas.microsoft.com/office/drawing/2014/main" id="{A908202E-15D6-DDA9-5889-611B005D1DA2}"/>
                </a:ext>
              </a:extLst>
            </p:cNvPr>
            <p:cNvSpPr/>
            <p:nvPr/>
          </p:nvSpPr>
          <p:spPr>
            <a:xfrm>
              <a:off x="653144" y="1958734"/>
              <a:ext cx="4480560" cy="1196778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4DAB87-41E4-A1B7-1A86-B02DB9196512}"/>
                </a:ext>
              </a:extLst>
            </p:cNvPr>
            <p:cNvSpPr txBox="1"/>
            <p:nvPr/>
          </p:nvSpPr>
          <p:spPr>
            <a:xfrm>
              <a:off x="1124234" y="2520457"/>
              <a:ext cx="3604308" cy="659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Environmental Control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EDE6E0-20A6-96D6-A4CF-1E70EA9F05EC}"/>
              </a:ext>
            </a:extLst>
          </p:cNvPr>
          <p:cNvGrpSpPr/>
          <p:nvPr/>
        </p:nvGrpSpPr>
        <p:grpSpPr>
          <a:xfrm>
            <a:off x="7939815" y="4933694"/>
            <a:ext cx="4127528" cy="819449"/>
            <a:chOff x="6018017" y="2146218"/>
            <a:chExt cx="4807130" cy="125739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1" name="Rounded Rectangle 38">
              <a:extLst>
                <a:ext uri="{FF2B5EF4-FFF2-40B4-BE49-F238E27FC236}">
                  <a16:creationId xmlns:a16="http://schemas.microsoft.com/office/drawing/2014/main" id="{26396F07-1A81-D992-69AA-DB29CA792579}"/>
                </a:ext>
              </a:extLst>
            </p:cNvPr>
            <p:cNvSpPr/>
            <p:nvPr/>
          </p:nvSpPr>
          <p:spPr>
            <a:xfrm>
              <a:off x="6018017" y="2146218"/>
              <a:ext cx="4807130" cy="1196778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50F264E-E40D-B64E-4AF7-DDA0B98CA085}"/>
                </a:ext>
              </a:extLst>
            </p:cNvPr>
            <p:cNvSpPr txBox="1"/>
            <p:nvPr/>
          </p:nvSpPr>
          <p:spPr>
            <a:xfrm>
              <a:off x="6726780" y="2692604"/>
              <a:ext cx="261744" cy="711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" name="Freeform 2">
            <a:extLst>
              <a:ext uri="{FF2B5EF4-FFF2-40B4-BE49-F238E27FC236}">
                <a16:creationId xmlns:a16="http://schemas.microsoft.com/office/drawing/2014/main" id="{80D41436-B1FB-49C4-3F61-757804F99742}"/>
              </a:ext>
            </a:extLst>
          </p:cNvPr>
          <p:cNvSpPr/>
          <p:nvPr/>
        </p:nvSpPr>
        <p:spPr>
          <a:xfrm>
            <a:off x="-94814" y="-62630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FE556-713B-A363-9C2D-5518E7FE0F74}"/>
              </a:ext>
            </a:extLst>
          </p:cNvPr>
          <p:cNvSpPr txBox="1"/>
          <p:nvPr/>
        </p:nvSpPr>
        <p:spPr>
          <a:xfrm>
            <a:off x="859131" y="4966573"/>
            <a:ext cx="315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i="0" dirty="0">
                <a:solidFill>
                  <a:srgbClr val="001D35"/>
                </a:solidFill>
                <a:effectLst/>
                <a:latin typeface="cam)"/>
                <a:ea typeface="Cambria" panose="02040503050406030204" pitchFamily="18" charset="0"/>
              </a:rPr>
              <a:t>पर्यावरण नियंत्रण</a:t>
            </a:r>
            <a:endParaRPr lang="en-IN" sz="2400" b="1" dirty="0">
              <a:latin typeface="cam)"/>
              <a:ea typeface="Cambria" panose="02040503050406030204" pitchFamily="18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BEAC3AB-9DDA-A97E-F982-7E84DE19E7AF}"/>
              </a:ext>
            </a:extLst>
          </p:cNvPr>
          <p:cNvSpPr/>
          <p:nvPr/>
        </p:nvSpPr>
        <p:spPr>
          <a:xfrm>
            <a:off x="462679" y="2474264"/>
            <a:ext cx="2929368" cy="2036467"/>
          </a:xfrm>
          <a:custGeom>
            <a:avLst/>
            <a:gdLst/>
            <a:ahLst/>
            <a:cxnLst/>
            <a:rect l="l" t="t" r="r" b="b"/>
            <a:pathLst>
              <a:path w="1525524" h="1787652">
                <a:moveTo>
                  <a:pt x="0" y="0"/>
                </a:moveTo>
                <a:lnTo>
                  <a:pt x="1525524" y="0"/>
                </a:lnTo>
                <a:lnTo>
                  <a:pt x="1525524" y="1787652"/>
                </a:lnTo>
                <a:lnTo>
                  <a:pt x="0" y="17876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8B127-6DB1-A39C-F58F-DE4CAE13A7D5}"/>
              </a:ext>
            </a:extLst>
          </p:cNvPr>
          <p:cNvSpPr txBox="1"/>
          <p:nvPr/>
        </p:nvSpPr>
        <p:spPr>
          <a:xfrm>
            <a:off x="8467550" y="5294428"/>
            <a:ext cx="342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Biomedical Waste Management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8CEAA-40AF-BB2B-129C-C0414F7D6AA2}"/>
              </a:ext>
            </a:extLst>
          </p:cNvPr>
          <p:cNvSpPr txBox="1"/>
          <p:nvPr/>
        </p:nvSpPr>
        <p:spPr>
          <a:xfrm>
            <a:off x="7970676" y="4936837"/>
            <a:ext cx="442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i="0" dirty="0">
                <a:solidFill>
                  <a:srgbClr val="001D35"/>
                </a:solidFill>
                <a:effectLst/>
                <a:latin typeface="Google Sans"/>
              </a:rPr>
              <a:t>बायोमेडिकल अपशिष्ट प्रबंधन</a:t>
            </a:r>
            <a:endParaRPr lang="en-IN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5D68BA-EC7D-DF4B-07D7-78C839E19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25548" r="7675" b="10155"/>
          <a:stretch/>
        </p:blipFill>
        <p:spPr>
          <a:xfrm>
            <a:off x="8776610" y="2474264"/>
            <a:ext cx="2811191" cy="2194172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F1BC495D-E313-FC92-68DC-BB55DB5BD2BB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8B53A0-251A-1C78-EAD1-57F8115383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44" y="2420934"/>
            <a:ext cx="2143125" cy="21431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C97FA-5C66-B027-597F-7AD7D2DAB3B5}"/>
              </a:ext>
            </a:extLst>
          </p:cNvPr>
          <p:cNvGrpSpPr/>
          <p:nvPr/>
        </p:nvGrpSpPr>
        <p:grpSpPr>
          <a:xfrm>
            <a:off x="4207141" y="4977944"/>
            <a:ext cx="3717243" cy="755445"/>
            <a:chOff x="653144" y="1958734"/>
            <a:chExt cx="4744274" cy="124583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Rounded Rectangle 43">
              <a:extLst>
                <a:ext uri="{FF2B5EF4-FFF2-40B4-BE49-F238E27FC236}">
                  <a16:creationId xmlns:a16="http://schemas.microsoft.com/office/drawing/2014/main" id="{3745DFA9-59BD-72D6-7533-69ACE8B64B26}"/>
                </a:ext>
              </a:extLst>
            </p:cNvPr>
            <p:cNvSpPr/>
            <p:nvPr/>
          </p:nvSpPr>
          <p:spPr>
            <a:xfrm>
              <a:off x="653144" y="1958734"/>
              <a:ext cx="4480560" cy="1196778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D2B686-2F2E-EA16-CCA7-2C554BF73CAA}"/>
                </a:ext>
              </a:extLst>
            </p:cNvPr>
            <p:cNvSpPr txBox="1"/>
            <p:nvPr/>
          </p:nvSpPr>
          <p:spPr>
            <a:xfrm>
              <a:off x="653144" y="2544731"/>
              <a:ext cx="4744274" cy="659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Injection Safety &amp; Sharp Injury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6AC7DCA-E2EB-8A50-8D45-0F3BACD9B07D}"/>
              </a:ext>
            </a:extLst>
          </p:cNvPr>
          <p:cNvSpPr txBox="1">
            <a:spLocks/>
          </p:cNvSpPr>
          <p:nvPr/>
        </p:nvSpPr>
        <p:spPr>
          <a:xfrm>
            <a:off x="2034576" y="407257"/>
            <a:ext cx="7261151" cy="966625"/>
          </a:xfrm>
          <a:prstGeom prst="rect">
            <a:avLst/>
          </a:prstGeom>
          <a:solidFill>
            <a:srgbClr val="666699"/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Cambria"/>
                <a:ea typeface="Cambria"/>
              </a:rPr>
              <a:t>Standard Precautions 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मानक</a:t>
            </a:r>
            <a:r>
              <a:rPr lang="en-US" sz="32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j-lt"/>
                <a:cs typeface="+mj-lt"/>
              </a:rPr>
              <a:t>सावधानियां</a:t>
            </a:r>
            <a:endParaRPr lang="en-IN" sz="3200" b="1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0143C4C-E1D8-0CAE-D83C-7AC8F9B7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E4DD3-EAB4-1B6C-A0D6-A2E587A4C8CF}"/>
              </a:ext>
            </a:extLst>
          </p:cNvPr>
          <p:cNvSpPr txBox="1"/>
          <p:nvPr/>
        </p:nvSpPr>
        <p:spPr>
          <a:xfrm>
            <a:off x="4985170" y="4977944"/>
            <a:ext cx="2101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" b="1" i="0" dirty="0">
                <a:effectLst/>
                <a:latin typeface="Google Sans"/>
              </a:rPr>
              <a:t>इंजेक्शन सुरक्षा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90548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5D26-47F1-EB67-E06F-EF30DE49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AF29BED0-2898-CCED-B548-7D414E43CD89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61D830C-ED97-6632-076C-361A347C0671}"/>
              </a:ext>
            </a:extLst>
          </p:cNvPr>
          <p:cNvSpPr/>
          <p:nvPr/>
        </p:nvSpPr>
        <p:spPr>
          <a:xfrm>
            <a:off x="0" y="0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8E3B8-0F9F-FAE2-2C66-EB2BD30273FE}"/>
              </a:ext>
            </a:extLst>
          </p:cNvPr>
          <p:cNvSpPr txBox="1"/>
          <p:nvPr/>
        </p:nvSpPr>
        <p:spPr>
          <a:xfrm>
            <a:off x="2094939" y="348414"/>
            <a:ext cx="8808068" cy="584775"/>
          </a:xfrm>
          <a:prstGeom prst="rect">
            <a:avLst/>
          </a:prstGeom>
          <a:solidFill>
            <a:srgbClr val="66669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mbria"/>
                <a:ea typeface="Cambria"/>
              </a:rPr>
              <a:t>Additional Precautions 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अतिरिक्त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सावधानियां</a:t>
            </a:r>
            <a:endParaRPr lang="en-IN" sz="3200" b="1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54B2B99-ED19-484F-C014-CE50357FB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102071"/>
              </p:ext>
            </p:extLst>
          </p:nvPr>
        </p:nvGraphicFramePr>
        <p:xfrm>
          <a:off x="523239" y="1232438"/>
          <a:ext cx="11274759" cy="538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BDCA6C5-A2AD-654B-688C-25316F7B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018" y="6406748"/>
            <a:ext cx="2743200" cy="365125"/>
          </a:xfrm>
        </p:spPr>
        <p:txBody>
          <a:bodyPr/>
          <a:lstStyle/>
          <a:p>
            <a:r>
              <a:rPr lang="en-US" dirty="0"/>
              <a:t>09-10-2025</a:t>
            </a:r>
            <a:endParaRPr lang="en-IN" dirty="0"/>
          </a:p>
        </p:txBody>
      </p:sp>
      <p:pic>
        <p:nvPicPr>
          <p:cNvPr id="158" name="Picture 157" descr="A person wearing a face mask&#10;&#10;AI-generated content may be incorrect.">
            <a:extLst>
              <a:ext uri="{FF2B5EF4-FFF2-40B4-BE49-F238E27FC236}">
                <a16:creationId xmlns:a16="http://schemas.microsoft.com/office/drawing/2014/main" id="{75DAE2B8-36B0-843B-C874-76B15BE94F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8973" y="1232438"/>
            <a:ext cx="4579829" cy="24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D9170-56A2-626C-72E3-89AD1813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6136D652-2881-27F5-B3E7-7A8CF9F4952E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16EA78F-8A59-7F8B-9B9E-46EDA44CDAC2}"/>
              </a:ext>
            </a:extLst>
          </p:cNvPr>
          <p:cNvSpPr/>
          <p:nvPr/>
        </p:nvSpPr>
        <p:spPr>
          <a:xfrm>
            <a:off x="0" y="0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4AD29F-9F6B-FE61-DC24-B8A45309D2B9}"/>
              </a:ext>
            </a:extLst>
          </p:cNvPr>
          <p:cNvSpPr txBox="1"/>
          <p:nvPr/>
        </p:nvSpPr>
        <p:spPr>
          <a:xfrm>
            <a:off x="1904439" y="348414"/>
            <a:ext cx="8830480" cy="584775"/>
          </a:xfrm>
          <a:prstGeom prst="rect">
            <a:avLst/>
          </a:prstGeom>
          <a:solidFill>
            <a:srgbClr val="66669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mbria"/>
                <a:ea typeface="Cambria"/>
              </a:rPr>
              <a:t>Additional Precautions 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अतिरिक्त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सावधानियां</a:t>
            </a:r>
            <a:endParaRPr lang="en-IN" sz="3200" b="1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DA6ABD6-A7FF-304D-814C-5010EF31A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483930"/>
              </p:ext>
            </p:extLst>
          </p:nvPr>
        </p:nvGraphicFramePr>
        <p:xfrm>
          <a:off x="903449" y="1137188"/>
          <a:ext cx="10808934" cy="538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AA542F4-C9BE-7160-B221-43819E58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018" y="6406748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/>
          </a:p>
        </p:txBody>
      </p:sp>
      <p:pic>
        <p:nvPicPr>
          <p:cNvPr id="159" name="Picture 158" descr="A cartoon of a child and a child wearing masks&#10;&#10;AI-generated content may be incorrect.">
            <a:extLst>
              <a:ext uri="{FF2B5EF4-FFF2-40B4-BE49-F238E27FC236}">
                <a16:creationId xmlns:a16="http://schemas.microsoft.com/office/drawing/2014/main" id="{9EC40E9C-CD34-823B-06A5-C4392C1B18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9679" y="1026742"/>
            <a:ext cx="5143500" cy="24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CD19B-CE23-C875-E8CF-082CED58E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7328D66-B909-F140-EFEE-35C3EE85C558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16649F2-A5BA-B024-3564-3BB41ACA90FE}"/>
              </a:ext>
            </a:extLst>
          </p:cNvPr>
          <p:cNvSpPr/>
          <p:nvPr/>
        </p:nvSpPr>
        <p:spPr>
          <a:xfrm>
            <a:off x="0" y="0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763D6-CD6C-E042-9328-4C8B44CE1A29}"/>
              </a:ext>
            </a:extLst>
          </p:cNvPr>
          <p:cNvSpPr txBox="1"/>
          <p:nvPr/>
        </p:nvSpPr>
        <p:spPr>
          <a:xfrm>
            <a:off x="2232326" y="429311"/>
            <a:ext cx="8326982" cy="584775"/>
          </a:xfrm>
          <a:prstGeom prst="rect">
            <a:avLst/>
          </a:prstGeom>
          <a:solidFill>
            <a:srgbClr val="66669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</a:rPr>
              <a:t>Additional Precautions </a:t>
            </a:r>
            <a:r>
              <a:rPr lang="en-US" sz="3200" dirty="0" err="1">
                <a:solidFill>
                  <a:schemeClr val="bg1"/>
                </a:solidFill>
                <a:ea typeface="+mn-lt"/>
                <a:cs typeface="+mn-lt"/>
              </a:rPr>
              <a:t>अतिरिक्त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n-lt"/>
                <a:cs typeface="+mn-lt"/>
              </a:rPr>
              <a:t>सावधानियां</a:t>
            </a:r>
            <a:endParaRPr lang="en-IN" sz="32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BF74FEF-C14E-3FD2-265E-113CDE88F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269028"/>
              </p:ext>
            </p:extLst>
          </p:nvPr>
        </p:nvGraphicFramePr>
        <p:xfrm>
          <a:off x="523239" y="1232438"/>
          <a:ext cx="11200675" cy="538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A479DB-F4C2-9C95-8A4C-5B2E2B49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018" y="6406748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/>
          </a:p>
        </p:txBody>
      </p:sp>
      <p:pic>
        <p:nvPicPr>
          <p:cNvPr id="152" name="Picture 151" descr="A close-up of hands with bacteria&#10;&#10;AI-generated content may be incorrect.">
            <a:extLst>
              <a:ext uri="{FF2B5EF4-FFF2-40B4-BE49-F238E27FC236}">
                <a16:creationId xmlns:a16="http://schemas.microsoft.com/office/drawing/2014/main" id="{77D7AD5B-EF6A-15BF-6CB6-8E896CDEF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017" y="1109336"/>
            <a:ext cx="5143500" cy="25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505CFDD-B501-8C6E-F746-36F56F2B4E45}"/>
              </a:ext>
            </a:extLst>
          </p:cNvPr>
          <p:cNvSpPr/>
          <p:nvPr/>
        </p:nvSpPr>
        <p:spPr>
          <a:xfrm>
            <a:off x="9229601" y="19298"/>
            <a:ext cx="2962399" cy="1612011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3B9EE00-2728-5C13-95B3-A583C356CF1F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18E3F-0350-A0F2-876F-DC269224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74" y="270163"/>
            <a:ext cx="5230171" cy="621898"/>
          </a:xfrm>
          <a:solidFill>
            <a:srgbClr val="666699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</a:rPr>
              <a:t>HAND HYGIENE </a:t>
            </a:r>
            <a:r>
              <a:rPr lang="hi" sz="2100" dirty="0">
                <a:solidFill>
                  <a:srgbClr val="E8EAED"/>
                </a:solidFill>
                <a:latin typeface="Consolas"/>
                <a:ea typeface="Cambria"/>
                <a:cs typeface="Mangal"/>
              </a:rPr>
              <a:t>हाथ की स्वच्छता</a:t>
            </a:r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</a:rPr>
              <a:t> </a:t>
            </a:r>
            <a:endParaRPr lang="en-I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D70AB6F-2E05-1BE6-86D9-974B340EA3B8}"/>
              </a:ext>
            </a:extLst>
          </p:cNvPr>
          <p:cNvSpPr/>
          <p:nvPr/>
        </p:nvSpPr>
        <p:spPr>
          <a:xfrm>
            <a:off x="0" y="31315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CB15B-A4A6-7C67-A9D4-D9734BDE80D3}"/>
              </a:ext>
            </a:extLst>
          </p:cNvPr>
          <p:cNvSpPr txBox="1"/>
          <p:nvPr/>
        </p:nvSpPr>
        <p:spPr>
          <a:xfrm>
            <a:off x="1636432" y="877061"/>
            <a:ext cx="470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PREFERRED MEDIUM OF HAND HYGIENE</a:t>
            </a:r>
            <a:endParaRPr lang="en-IN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E9B0D-7732-2791-23CE-15C1DFDC28F3}"/>
              </a:ext>
            </a:extLst>
          </p:cNvPr>
          <p:cNvSpPr txBox="1"/>
          <p:nvPr/>
        </p:nvSpPr>
        <p:spPr>
          <a:xfrm>
            <a:off x="1338394" y="1301861"/>
            <a:ext cx="6156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Soap and Water (Hand Wash)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Alcohol-based Hand Rub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ED9251-83A6-5AFA-CBC1-07328599E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5" y="2122420"/>
            <a:ext cx="7224012" cy="42975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0853A1-7DD2-2CAB-E02E-88CBBC3F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4465" y="163782"/>
            <a:ext cx="4790224" cy="6593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F713B8-C3F2-4C3A-D8B3-D096694C4DC5}"/>
              </a:ext>
            </a:extLst>
          </p:cNvPr>
          <p:cNvSpPr txBox="1"/>
          <p:nvPr/>
        </p:nvSpPr>
        <p:spPr>
          <a:xfrm>
            <a:off x="4882077" y="6371992"/>
            <a:ext cx="1782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ea typeface="Calibri"/>
                <a:cs typeface="Calibri"/>
                <a:hlinkClick r:id="rId8"/>
              </a:rPr>
              <a:t>Handrub Poster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AA1E6805-19FB-F3E4-65A3-619614C85404}"/>
              </a:ext>
            </a:extLst>
          </p:cNvPr>
          <p:cNvSpPr/>
          <p:nvPr/>
        </p:nvSpPr>
        <p:spPr>
          <a:xfrm>
            <a:off x="-63499" y="-63499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69E83-5676-DF44-5FA9-F715EC14D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434" y="629185"/>
            <a:ext cx="8068692" cy="558918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D74B6B9-E8AD-6878-C138-EE5962FD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F019D-9372-758B-3B36-A486579AAE3C}"/>
              </a:ext>
            </a:extLst>
          </p:cNvPr>
          <p:cNvSpPr txBox="1"/>
          <p:nvPr/>
        </p:nvSpPr>
        <p:spPr>
          <a:xfrm>
            <a:off x="8344643" y="6390881"/>
            <a:ext cx="41318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Hand Hygiene Moments Poster</a:t>
            </a:r>
            <a:endParaRPr lang="en-US" dirty="0">
              <a:solidFill>
                <a:schemeClr val="accent1"/>
              </a:solidFill>
              <a:ea typeface="Calibri"/>
              <a:cs typeface="Calibri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74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BFF345-0CBE-8E24-CC1F-DABE216D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51" y="81023"/>
            <a:ext cx="7330633" cy="6776977"/>
          </a:xfrm>
          <a:prstGeom prst="rect">
            <a:avLst/>
          </a:prstGeom>
        </p:spPr>
      </p:pic>
      <p:sp>
        <p:nvSpPr>
          <p:cNvPr id="13" name="Freeform 2">
            <a:extLst>
              <a:ext uri="{FF2B5EF4-FFF2-40B4-BE49-F238E27FC236}">
                <a16:creationId xmlns:a16="http://schemas.microsoft.com/office/drawing/2014/main" id="{845D041E-C4D1-1A3C-C264-EC4B67B8EE0F}"/>
              </a:ext>
            </a:extLst>
          </p:cNvPr>
          <p:cNvSpPr/>
          <p:nvPr/>
        </p:nvSpPr>
        <p:spPr>
          <a:xfrm>
            <a:off x="-63499" y="-63498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r>
              <a:rPr lang="en-IN" dirty="0">
                <a:ea typeface="Calibri"/>
                <a:cs typeface="Calibri"/>
                <a:hlinkClick r:id="rId5"/>
              </a:rPr>
              <a:t> </a:t>
            </a:r>
            <a:endParaRPr lang="en-IN" dirty="0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C2BA6250-2552-842D-221C-1B13959A7872}"/>
              </a:ext>
            </a:extLst>
          </p:cNvPr>
          <p:cNvSpPr/>
          <p:nvPr/>
        </p:nvSpPr>
        <p:spPr>
          <a:xfrm>
            <a:off x="-63503" y="-63503"/>
            <a:ext cx="1797682" cy="1694812"/>
          </a:xfrm>
          <a:custGeom>
            <a:avLst/>
            <a:gdLst/>
            <a:ahLst/>
            <a:cxnLst/>
            <a:rect l="l" t="t" r="r" b="b"/>
            <a:pathLst>
              <a:path w="1797682" h="1694812">
                <a:moveTo>
                  <a:pt x="0" y="0"/>
                </a:moveTo>
                <a:lnTo>
                  <a:pt x="1797682" y="0"/>
                </a:lnTo>
                <a:lnTo>
                  <a:pt x="1797682" y="1694812"/>
                </a:lnTo>
                <a:lnTo>
                  <a:pt x="0" y="1694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AAE70C53-5FE3-04EC-8C1F-12FCE1A40599}"/>
              </a:ext>
            </a:extLst>
          </p:cNvPr>
          <p:cNvSpPr/>
          <p:nvPr/>
        </p:nvSpPr>
        <p:spPr>
          <a:xfrm>
            <a:off x="10277182" y="82161"/>
            <a:ext cx="1838279" cy="1261640"/>
          </a:xfrm>
          <a:custGeom>
            <a:avLst/>
            <a:gdLst/>
            <a:ahLst/>
            <a:cxnLst/>
            <a:rect l="l" t="t" r="r" b="b"/>
            <a:pathLst>
              <a:path w="2962399" h="1612011">
                <a:moveTo>
                  <a:pt x="0" y="0"/>
                </a:moveTo>
                <a:lnTo>
                  <a:pt x="2962399" y="0"/>
                </a:lnTo>
                <a:lnTo>
                  <a:pt x="2962399" y="1612011"/>
                </a:lnTo>
                <a:lnTo>
                  <a:pt x="0" y="16120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8A8CCAE-CAD7-86A0-61DB-268C286A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09-10-2025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6F83F-3B21-502C-A3AC-15861AB37D70}"/>
              </a:ext>
            </a:extLst>
          </p:cNvPr>
          <p:cNvSpPr txBox="1"/>
          <p:nvPr/>
        </p:nvSpPr>
        <p:spPr>
          <a:xfrm>
            <a:off x="9482389" y="6394138"/>
            <a:ext cx="28420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Surgical Hand Rubbing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1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1791</Words>
  <Application>Microsoft Office PowerPoint</Application>
  <PresentationFormat>Widescreen</PresentationFormat>
  <Paragraphs>153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(MS) Bold</vt:lpstr>
      <vt:lpstr>Calibri Light</vt:lpstr>
      <vt:lpstr>cam)</vt:lpstr>
      <vt:lpstr>Cambria</vt:lpstr>
      <vt:lpstr>Cambria Bold</vt:lpstr>
      <vt:lpstr>Consolas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 HYGIENE हाथ की स्वच्छता </vt:lpstr>
      <vt:lpstr>PowerPoint Presentation</vt:lpstr>
      <vt:lpstr>PowerPoint Presentation</vt:lpstr>
      <vt:lpstr>Personal Protective Equipment                      व्यक्तिगत सुरक्षा उपकरण</vt:lpstr>
      <vt:lpstr>Gloves/  दस्ताने </vt:lpstr>
      <vt:lpstr>PowerPoint Presentation</vt:lpstr>
      <vt:lpstr>Gown/ गाउन</vt:lpstr>
      <vt:lpstr>Medical Masks/ मेडिकल मास्क </vt:lpstr>
      <vt:lpstr>Eye Protection /</vt:lpstr>
      <vt:lpstr>    Donning and Doffing of Personal Protective Equipment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Aditi Sharma</dc:creator>
  <cp:lastModifiedBy>Aditi Sharma</cp:lastModifiedBy>
  <cp:revision>456</cp:revision>
  <dcterms:created xsi:type="dcterms:W3CDTF">2025-05-26T06:04:59Z</dcterms:created>
  <dcterms:modified xsi:type="dcterms:W3CDTF">2025-10-09T07:15:44Z</dcterms:modified>
</cp:coreProperties>
</file>